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302" r:id="rId6"/>
    <p:sldId id="303" r:id="rId7"/>
    <p:sldId id="306" r:id="rId8"/>
    <p:sldId id="307" r:id="rId9"/>
    <p:sldId id="312" r:id="rId10"/>
    <p:sldId id="313" r:id="rId11"/>
    <p:sldId id="309" r:id="rId12"/>
    <p:sldId id="314" r:id="rId13"/>
    <p:sldId id="315" r:id="rId14"/>
    <p:sldId id="310" r:id="rId15"/>
    <p:sldId id="316" r:id="rId16"/>
    <p:sldId id="317" r:id="rId17"/>
    <p:sldId id="311" r:id="rId18"/>
    <p:sldId id="318" r:id="rId19"/>
    <p:sldId id="319" r:id="rId20"/>
    <p:sldId id="304" r:id="rId21"/>
    <p:sldId id="305" r:id="rId22"/>
    <p:sldId id="32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75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3996"/>
    <a:srgbClr val="C2BFDF"/>
    <a:srgbClr val="CAC7E3"/>
    <a:srgbClr val="D3D0E8"/>
    <a:srgbClr val="DDDBED"/>
    <a:srgbClr val="ECEBF5"/>
    <a:srgbClr val="CBC5E9"/>
    <a:srgbClr val="ABA1DB"/>
    <a:srgbClr val="9285D1"/>
    <a:srgbClr val="594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5335F-FB41-5C03-9CFA-82D8192419E2}" v="1" dt="2026-01-01T15:08:39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9"/>
    <p:restoredTop sz="94634"/>
  </p:normalViewPr>
  <p:slideViewPr>
    <p:cSldViewPr snapToGrid="0">
      <p:cViewPr varScale="1">
        <p:scale>
          <a:sx n="141" d="100"/>
          <a:sy n="141" d="100"/>
        </p:scale>
        <p:origin x="440" y="176"/>
      </p:cViewPr>
      <p:guideLst>
        <p:guide orient="horz" pos="2273"/>
        <p:guide pos="7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24289-0E2C-4CF9-8435-6386FAB616FC}" type="datetimeFigureOut">
              <a:rPr lang="en-IN" smtClean="0"/>
              <a:t>01-01-2026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2909CD-F4C6-4963-9BB7-70D8DC65C7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9957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909CD-F4C6-4963-9BB7-70D8DC65C732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900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03DCEC00-7FFC-995B-4354-4CBAC88681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90701"/>
          <a:stretch>
            <a:fillRect/>
          </a:stretch>
        </p:blipFill>
        <p:spPr>
          <a:xfrm>
            <a:off x="20" y="1282"/>
            <a:ext cx="12191980" cy="54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flaticon.com/free-icon/database_9542653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s://www.flaticon.com/free-icon/platform_6291325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aticon.com/free-icon/documents-security_98741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hyperlink" Target="https://www.flaticon.com/free-icon/auction_78319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free-icon/auction_783196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free-icon/auction_783196" TargetMode="External"/><Relationship Id="rId7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hyperlink" Target="https://www.flaticon.com/free-icon/strategy_3281104" TargetMode="External"/><Relationship Id="rId7" Type="http://schemas.openxmlformats.org/officeDocument/2006/relationships/image" Target="../media/image36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free-icon/shield_13380262" TargetMode="External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hyperlink" Target="https://www.flaticon.com/free-icon/leadership_2553140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flaticon.com/free-icon/strategy_3281104" TargetMode="External"/><Relationship Id="rId7" Type="http://schemas.openxmlformats.org/officeDocument/2006/relationships/hyperlink" Target="https://www.flaticon.com/free-icon/leadership_255314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hyperlink" Target="https://www.flaticon.com/free-icon/shield_13380262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flaticon.com/free-icon/strategy_3281104" TargetMode="External"/><Relationship Id="rId7" Type="http://schemas.openxmlformats.org/officeDocument/2006/relationships/hyperlink" Target="https://www.flaticon.com/free-icon/leadership_255314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hyperlink" Target="https://www.flaticon.com/free-icon/shield_13380262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hyperlink" Target="https://www.flaticon.com/free-icon/prohibited_391923" TargetMode="Externa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flaticon.com/free-icon/shield_1656906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flaticon.com/free-icon/workflow_10638517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flaticon.com/free-icon/framework_12119067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https://www.flaticon.com/free-icon/earning_1147654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hyperlink" Target="https://www.flaticon.com/free-icon/low-performance_2386473" TargetMode="Externa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flaticon.com/free-icon/low-performance_238647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flaticon.com/free-icon/low-performance_238647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hyperlink" Target="https://www.flaticon.com/free-icon/database_954265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aticon.com/free-icon/platform_6291325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hyperlink" Target="https://www.flaticon.com/free-icon/data_993762" TargetMode="Externa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flaticon.com/free-icon/database_9542653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s://www.flaticon.com/free-icon/platform_6291325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9C16E212-A650-A8BC-C301-2A0C6836F7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9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B50D1-D040-085B-9C38-7AC88E8DC11F}"/>
              </a:ext>
            </a:extLst>
          </p:cNvPr>
          <p:cNvSpPr txBox="1"/>
          <p:nvPr/>
        </p:nvSpPr>
        <p:spPr>
          <a:xfrm>
            <a:off x="669387" y="2429267"/>
            <a:ext cx="1085000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AI Use Case Prioritization Tool</a:t>
            </a:r>
            <a:endParaRPr lang="en-US"/>
          </a:p>
          <a:p>
            <a:pPr algn="ctr"/>
            <a:endParaRPr lang="en-US" sz="3600">
              <a:solidFill>
                <a:schemeClr val="bg1"/>
              </a:solidFill>
              <a:latin typeface="Microsoft Sans Serif"/>
              <a:ea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FB88F2-6093-8556-084C-55C644F14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67C48E-7D93-8410-4078-38A7D7946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20D13-9331-98D0-B8E9-C89209052A24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B7454-5375-5BBE-7E8A-7DDC47051CF6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Business Value - Template</a:t>
            </a: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6F9E4274-12B7-5513-A2FD-A0147A88B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060505"/>
              </p:ext>
            </p:extLst>
          </p:nvPr>
        </p:nvGraphicFramePr>
        <p:xfrm>
          <a:off x="232500" y="1024432"/>
          <a:ext cx="11727001" cy="51679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3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901">
                  <a:extLst>
                    <a:ext uri="{9D8B030D-6E8A-4147-A177-3AD203B41FA5}">
                      <a16:colId xmlns:a16="http://schemas.microsoft.com/office/drawing/2014/main" val="1942952530"/>
                    </a:ext>
                  </a:extLst>
                </a:gridCol>
              </a:tblGrid>
              <a:tr h="5024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Sub‑Criteria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Weight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Description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Score (1/5)</a:t>
                      </a: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Weighted Score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Data Readiness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Technology Readiness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Talent &amp; Skills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Time to Value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Total Feasibility</a:t>
                      </a: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45651"/>
                  </a:ext>
                </a:extLst>
              </a:tr>
            </a:tbl>
          </a:graphicData>
        </a:graphic>
      </p:graphicFrame>
      <p:pic>
        <p:nvPicPr>
          <p:cNvPr id="10" name="Picture 2" descr="Sigma ">
            <a:extLst>
              <a:ext uri="{FF2B5EF4-FFF2-40B4-BE49-F238E27FC236}">
                <a16:creationId xmlns:a16="http://schemas.microsoft.com/office/drawing/2014/main" id="{E5F47705-9E73-8463-21DF-C6DE6C374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541187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atabase ">
            <a:hlinkClick r:id="rId3" tooltip="Database"/>
            <a:extLst>
              <a:ext uri="{FF2B5EF4-FFF2-40B4-BE49-F238E27FC236}">
                <a16:creationId xmlns:a16="http://schemas.microsoft.com/office/drawing/2014/main" id="{48109983-08E0-B18F-DDFC-223CF6533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171324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latform ">
            <a:hlinkClick r:id="rId5" tooltip="Platform"/>
            <a:extLst>
              <a:ext uri="{FF2B5EF4-FFF2-40B4-BE49-F238E27FC236}">
                <a16:creationId xmlns:a16="http://schemas.microsoft.com/office/drawing/2014/main" id="{2F0E90A5-5679-C218-89A0-196F4F624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263065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elf Confidence ">
            <a:extLst>
              <a:ext uri="{FF2B5EF4-FFF2-40B4-BE49-F238E27FC236}">
                <a16:creationId xmlns:a16="http://schemas.microsoft.com/office/drawing/2014/main" id="{C3636997-776F-B488-87FB-A1AB3221B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356643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Value ">
            <a:extLst>
              <a:ext uri="{FF2B5EF4-FFF2-40B4-BE49-F238E27FC236}">
                <a16:creationId xmlns:a16="http://schemas.microsoft.com/office/drawing/2014/main" id="{A44B39A2-FCBF-B01B-78F0-AA9285FBE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447609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38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726E08-62AC-BFDA-E8FB-52B1BEFD1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BA81D6-8C16-871D-4AD5-D9BD9F894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B57622-EFEC-EB2B-5E9A-3FD5CF9860A1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D0ADA-7C29-0B57-8E91-50131E72B5B3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Risk &amp; Compliance Assessment - Guidance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A92D6C0-738B-59D8-94D0-FDC53C789A5C}"/>
              </a:ext>
            </a:extLst>
          </p:cNvPr>
          <p:cNvSpPr/>
          <p:nvPr/>
        </p:nvSpPr>
        <p:spPr>
          <a:xfrm>
            <a:off x="83821" y="1184693"/>
            <a:ext cx="12024359" cy="1586866"/>
          </a:xfrm>
          <a:custGeom>
            <a:avLst/>
            <a:gdLst>
              <a:gd name="connsiteX0" fmla="*/ 9147259 w 12024359"/>
              <a:gd name="connsiteY0" fmla="*/ 0 h 1586866"/>
              <a:gd name="connsiteX1" fmla="*/ 11958234 w 12024359"/>
              <a:gd name="connsiteY1" fmla="*/ 0 h 1586866"/>
              <a:gd name="connsiteX2" fmla="*/ 12024359 w 12024359"/>
              <a:gd name="connsiteY2" fmla="*/ 66125 h 1586866"/>
              <a:gd name="connsiteX3" fmla="*/ 12024359 w 12024359"/>
              <a:gd name="connsiteY3" fmla="*/ 1520741 h 1586866"/>
              <a:gd name="connsiteX4" fmla="*/ 11958234 w 12024359"/>
              <a:gd name="connsiteY4" fmla="*/ 1586866 h 1586866"/>
              <a:gd name="connsiteX5" fmla="*/ 9147259 w 12024359"/>
              <a:gd name="connsiteY5" fmla="*/ 1586866 h 1586866"/>
              <a:gd name="connsiteX6" fmla="*/ 9081134 w 12024359"/>
              <a:gd name="connsiteY6" fmla="*/ 1520741 h 1586866"/>
              <a:gd name="connsiteX7" fmla="*/ 9081134 w 12024359"/>
              <a:gd name="connsiteY7" fmla="*/ 66125 h 1586866"/>
              <a:gd name="connsiteX8" fmla="*/ 9147259 w 12024359"/>
              <a:gd name="connsiteY8" fmla="*/ 0 h 1586866"/>
              <a:gd name="connsiteX9" fmla="*/ 6120214 w 12024359"/>
              <a:gd name="connsiteY9" fmla="*/ 0 h 1586866"/>
              <a:gd name="connsiteX10" fmla="*/ 8931189 w 12024359"/>
              <a:gd name="connsiteY10" fmla="*/ 0 h 1586866"/>
              <a:gd name="connsiteX11" fmla="*/ 8997314 w 12024359"/>
              <a:gd name="connsiteY11" fmla="*/ 66125 h 1586866"/>
              <a:gd name="connsiteX12" fmla="*/ 8997314 w 12024359"/>
              <a:gd name="connsiteY12" fmla="*/ 1520741 h 1586866"/>
              <a:gd name="connsiteX13" fmla="*/ 8931189 w 12024359"/>
              <a:gd name="connsiteY13" fmla="*/ 1586866 h 1586866"/>
              <a:gd name="connsiteX14" fmla="*/ 6120214 w 12024359"/>
              <a:gd name="connsiteY14" fmla="*/ 1586866 h 1586866"/>
              <a:gd name="connsiteX15" fmla="*/ 6054089 w 12024359"/>
              <a:gd name="connsiteY15" fmla="*/ 1520741 h 1586866"/>
              <a:gd name="connsiteX16" fmla="*/ 6054089 w 12024359"/>
              <a:gd name="connsiteY16" fmla="*/ 66125 h 1586866"/>
              <a:gd name="connsiteX17" fmla="*/ 6120214 w 12024359"/>
              <a:gd name="connsiteY17" fmla="*/ 0 h 1586866"/>
              <a:gd name="connsiteX18" fmla="*/ 3093169 w 12024359"/>
              <a:gd name="connsiteY18" fmla="*/ 0 h 1586866"/>
              <a:gd name="connsiteX19" fmla="*/ 5904144 w 12024359"/>
              <a:gd name="connsiteY19" fmla="*/ 0 h 1586866"/>
              <a:gd name="connsiteX20" fmla="*/ 5970269 w 12024359"/>
              <a:gd name="connsiteY20" fmla="*/ 66125 h 1586866"/>
              <a:gd name="connsiteX21" fmla="*/ 5970269 w 12024359"/>
              <a:gd name="connsiteY21" fmla="*/ 1520741 h 1586866"/>
              <a:gd name="connsiteX22" fmla="*/ 5904144 w 12024359"/>
              <a:gd name="connsiteY22" fmla="*/ 1586866 h 1586866"/>
              <a:gd name="connsiteX23" fmla="*/ 3093169 w 12024359"/>
              <a:gd name="connsiteY23" fmla="*/ 1586866 h 1586866"/>
              <a:gd name="connsiteX24" fmla="*/ 3027044 w 12024359"/>
              <a:gd name="connsiteY24" fmla="*/ 1520741 h 1586866"/>
              <a:gd name="connsiteX25" fmla="*/ 3027044 w 12024359"/>
              <a:gd name="connsiteY25" fmla="*/ 66125 h 1586866"/>
              <a:gd name="connsiteX26" fmla="*/ 3093169 w 12024359"/>
              <a:gd name="connsiteY26" fmla="*/ 0 h 1586866"/>
              <a:gd name="connsiteX27" fmla="*/ 66124 w 12024359"/>
              <a:gd name="connsiteY27" fmla="*/ 0 h 1586866"/>
              <a:gd name="connsiteX28" fmla="*/ 2877100 w 12024359"/>
              <a:gd name="connsiteY28" fmla="*/ 0 h 1586866"/>
              <a:gd name="connsiteX29" fmla="*/ 2943224 w 12024359"/>
              <a:gd name="connsiteY29" fmla="*/ 66125 h 1586866"/>
              <a:gd name="connsiteX30" fmla="*/ 2943224 w 12024359"/>
              <a:gd name="connsiteY30" fmla="*/ 1520741 h 1586866"/>
              <a:gd name="connsiteX31" fmla="*/ 2877100 w 12024359"/>
              <a:gd name="connsiteY31" fmla="*/ 1586866 h 1586866"/>
              <a:gd name="connsiteX32" fmla="*/ 66124 w 12024359"/>
              <a:gd name="connsiteY32" fmla="*/ 1586866 h 1586866"/>
              <a:gd name="connsiteX33" fmla="*/ 0 w 12024359"/>
              <a:gd name="connsiteY33" fmla="*/ 1520741 h 1586866"/>
              <a:gd name="connsiteX34" fmla="*/ 0 w 12024359"/>
              <a:gd name="connsiteY34" fmla="*/ 66125 h 1586866"/>
              <a:gd name="connsiteX35" fmla="*/ 66124 w 12024359"/>
              <a:gd name="connsiteY35" fmla="*/ 0 h 158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024359" h="1586866">
                <a:moveTo>
                  <a:pt x="9147259" y="0"/>
                </a:moveTo>
                <a:lnTo>
                  <a:pt x="11958234" y="0"/>
                </a:lnTo>
                <a:cubicBezTo>
                  <a:pt x="11994754" y="0"/>
                  <a:pt x="12024359" y="29605"/>
                  <a:pt x="12024359" y="66125"/>
                </a:cubicBezTo>
                <a:lnTo>
                  <a:pt x="12024359" y="1520741"/>
                </a:lnTo>
                <a:cubicBezTo>
                  <a:pt x="12024359" y="1557261"/>
                  <a:pt x="11994754" y="1586866"/>
                  <a:pt x="11958234" y="1586866"/>
                </a:cubicBezTo>
                <a:lnTo>
                  <a:pt x="9147259" y="1586866"/>
                </a:lnTo>
                <a:cubicBezTo>
                  <a:pt x="9110739" y="1586866"/>
                  <a:pt x="9081134" y="1557261"/>
                  <a:pt x="9081134" y="1520741"/>
                </a:cubicBezTo>
                <a:lnTo>
                  <a:pt x="9081134" y="66125"/>
                </a:lnTo>
                <a:cubicBezTo>
                  <a:pt x="9081134" y="29605"/>
                  <a:pt x="9110739" y="0"/>
                  <a:pt x="9147259" y="0"/>
                </a:cubicBezTo>
                <a:close/>
                <a:moveTo>
                  <a:pt x="6120214" y="0"/>
                </a:moveTo>
                <a:lnTo>
                  <a:pt x="8931189" y="0"/>
                </a:lnTo>
                <a:cubicBezTo>
                  <a:pt x="8967709" y="0"/>
                  <a:pt x="8997314" y="29605"/>
                  <a:pt x="8997314" y="66125"/>
                </a:cubicBezTo>
                <a:lnTo>
                  <a:pt x="8997314" y="1520741"/>
                </a:lnTo>
                <a:cubicBezTo>
                  <a:pt x="8997314" y="1557261"/>
                  <a:pt x="8967709" y="1586866"/>
                  <a:pt x="8931189" y="1586866"/>
                </a:cubicBezTo>
                <a:lnTo>
                  <a:pt x="6120214" y="1586866"/>
                </a:lnTo>
                <a:cubicBezTo>
                  <a:pt x="6083694" y="1586866"/>
                  <a:pt x="6054089" y="1557261"/>
                  <a:pt x="6054089" y="1520741"/>
                </a:cubicBezTo>
                <a:lnTo>
                  <a:pt x="6054089" y="66125"/>
                </a:lnTo>
                <a:cubicBezTo>
                  <a:pt x="6054089" y="29605"/>
                  <a:pt x="6083694" y="0"/>
                  <a:pt x="6120214" y="0"/>
                </a:cubicBezTo>
                <a:close/>
                <a:moveTo>
                  <a:pt x="3093169" y="0"/>
                </a:moveTo>
                <a:lnTo>
                  <a:pt x="5904144" y="0"/>
                </a:lnTo>
                <a:cubicBezTo>
                  <a:pt x="5940664" y="0"/>
                  <a:pt x="5970269" y="29605"/>
                  <a:pt x="5970269" y="66125"/>
                </a:cubicBezTo>
                <a:lnTo>
                  <a:pt x="5970269" y="1520741"/>
                </a:lnTo>
                <a:cubicBezTo>
                  <a:pt x="5970269" y="1557261"/>
                  <a:pt x="5940664" y="1586866"/>
                  <a:pt x="5904144" y="1586866"/>
                </a:cubicBezTo>
                <a:lnTo>
                  <a:pt x="3093169" y="1586866"/>
                </a:lnTo>
                <a:cubicBezTo>
                  <a:pt x="3056649" y="1586866"/>
                  <a:pt x="3027044" y="1557261"/>
                  <a:pt x="3027044" y="1520741"/>
                </a:cubicBezTo>
                <a:lnTo>
                  <a:pt x="3027044" y="66125"/>
                </a:lnTo>
                <a:cubicBezTo>
                  <a:pt x="3027044" y="29605"/>
                  <a:pt x="3056649" y="0"/>
                  <a:pt x="3093169" y="0"/>
                </a:cubicBezTo>
                <a:close/>
                <a:moveTo>
                  <a:pt x="66124" y="0"/>
                </a:moveTo>
                <a:lnTo>
                  <a:pt x="2877100" y="0"/>
                </a:lnTo>
                <a:cubicBezTo>
                  <a:pt x="2913619" y="0"/>
                  <a:pt x="2943224" y="29605"/>
                  <a:pt x="2943224" y="66125"/>
                </a:cubicBezTo>
                <a:lnTo>
                  <a:pt x="2943224" y="1520741"/>
                </a:lnTo>
                <a:cubicBezTo>
                  <a:pt x="2943224" y="1557261"/>
                  <a:pt x="2913619" y="1586866"/>
                  <a:pt x="2877100" y="1586866"/>
                </a:cubicBezTo>
                <a:lnTo>
                  <a:pt x="66124" y="1586866"/>
                </a:lnTo>
                <a:cubicBezTo>
                  <a:pt x="29605" y="1586866"/>
                  <a:pt x="0" y="1557261"/>
                  <a:pt x="0" y="1520741"/>
                </a:cubicBezTo>
                <a:lnTo>
                  <a:pt x="0" y="66125"/>
                </a:lnTo>
                <a:cubicBezTo>
                  <a:pt x="0" y="29605"/>
                  <a:pt x="29605" y="0"/>
                  <a:pt x="66124" y="0"/>
                </a:cubicBezTo>
                <a:close/>
              </a:path>
            </a:pathLst>
          </a:custGeom>
          <a:gradFill flip="none" rotWithShape="1">
            <a:gsLst>
              <a:gs pos="0">
                <a:srgbClr val="A6A2D3">
                  <a:tint val="66000"/>
                  <a:satMod val="160000"/>
                </a:srgbClr>
              </a:gs>
              <a:gs pos="50000">
                <a:srgbClr val="A6A2D3">
                  <a:tint val="44500"/>
                  <a:satMod val="160000"/>
                </a:srgbClr>
              </a:gs>
              <a:gs pos="100000">
                <a:srgbClr val="A6A2D3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>
            <a:solidFill>
              <a:srgbClr val="E5EFF8"/>
            </a:solidFill>
            <a:prstDash val="solid"/>
          </a:ln>
        </p:spPr>
        <p:txBody>
          <a:bodyPr wrap="square">
            <a:noAutofit/>
          </a:bodyPr>
          <a:lstStyle/>
          <a:p>
            <a:endParaRPr/>
          </a:p>
        </p:txBody>
      </p:sp>
      <p:sp>
        <p:nvSpPr>
          <p:cNvPr id="48" name="Text 2">
            <a:extLst>
              <a:ext uri="{FF2B5EF4-FFF2-40B4-BE49-F238E27FC236}">
                <a16:creationId xmlns:a16="http://schemas.microsoft.com/office/drawing/2014/main" id="{81D304DF-C1D1-E49C-1938-90E1054C03B9}"/>
              </a:ext>
            </a:extLst>
          </p:cNvPr>
          <p:cNvSpPr/>
          <p:nvPr/>
        </p:nvSpPr>
        <p:spPr>
          <a:xfrm>
            <a:off x="83820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Regulatory Sensitivity</a:t>
            </a:r>
          </a:p>
        </p:txBody>
      </p:sp>
      <p:sp>
        <p:nvSpPr>
          <p:cNvPr id="49" name="Text 2">
            <a:extLst>
              <a:ext uri="{FF2B5EF4-FFF2-40B4-BE49-F238E27FC236}">
                <a16:creationId xmlns:a16="http://schemas.microsoft.com/office/drawing/2014/main" id="{280E9B44-164E-394B-A570-56BB7242C503}"/>
              </a:ext>
            </a:extLst>
          </p:cNvPr>
          <p:cNvSpPr/>
          <p:nvPr/>
        </p:nvSpPr>
        <p:spPr>
          <a:xfrm>
            <a:off x="3111247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Ethical Concerns</a:t>
            </a:r>
          </a:p>
        </p:txBody>
      </p:sp>
      <p:sp>
        <p:nvSpPr>
          <p:cNvPr id="50" name="Text 2">
            <a:extLst>
              <a:ext uri="{FF2B5EF4-FFF2-40B4-BE49-F238E27FC236}">
                <a16:creationId xmlns:a16="http://schemas.microsoft.com/office/drawing/2014/main" id="{C8AE297F-008D-1FCA-B715-12BBC81BEC0F}"/>
              </a:ext>
            </a:extLst>
          </p:cNvPr>
          <p:cNvSpPr/>
          <p:nvPr/>
        </p:nvSpPr>
        <p:spPr>
          <a:xfrm>
            <a:off x="6137148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Privacy</a:t>
            </a:r>
          </a:p>
        </p:txBody>
      </p:sp>
      <p:sp>
        <p:nvSpPr>
          <p:cNvPr id="51" name="Text 2">
            <a:extLst>
              <a:ext uri="{FF2B5EF4-FFF2-40B4-BE49-F238E27FC236}">
                <a16:creationId xmlns:a16="http://schemas.microsoft.com/office/drawing/2014/main" id="{DC5DF6D5-FB34-CF64-8DAB-9BD798871078}"/>
              </a:ext>
            </a:extLst>
          </p:cNvPr>
          <p:cNvSpPr/>
          <p:nvPr/>
        </p:nvSpPr>
        <p:spPr>
          <a:xfrm>
            <a:off x="9163049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Reputation Risk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B2748D5-B203-8659-F4F0-69671125B5B8}"/>
              </a:ext>
            </a:extLst>
          </p:cNvPr>
          <p:cNvCxnSpPr>
            <a:cxnSpLocks/>
          </p:cNvCxnSpPr>
          <p:nvPr/>
        </p:nvCxnSpPr>
        <p:spPr>
          <a:xfrm>
            <a:off x="3048000" y="3038475"/>
            <a:ext cx="0" cy="2657475"/>
          </a:xfrm>
          <a:prstGeom prst="line">
            <a:avLst/>
          </a:prstGeom>
          <a:ln w="28575"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3D24709-F68B-8C56-97AF-B7226545FEA5}"/>
              </a:ext>
            </a:extLst>
          </p:cNvPr>
          <p:cNvCxnSpPr>
            <a:cxnSpLocks/>
          </p:cNvCxnSpPr>
          <p:nvPr/>
        </p:nvCxnSpPr>
        <p:spPr>
          <a:xfrm>
            <a:off x="6096000" y="3038475"/>
            <a:ext cx="0" cy="2657475"/>
          </a:xfrm>
          <a:prstGeom prst="line">
            <a:avLst/>
          </a:prstGeom>
          <a:ln w="28575"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0283D141-7D6E-40B7-E8FE-A6BFA2900A24}"/>
              </a:ext>
            </a:extLst>
          </p:cNvPr>
          <p:cNvSpPr txBox="1"/>
          <p:nvPr/>
        </p:nvSpPr>
        <p:spPr>
          <a:xfrm>
            <a:off x="0" y="3625810"/>
            <a:ext cx="30289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Analyse</a:t>
            </a:r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compliance obligations and regulatory exposure (e.g. GDPR, HIPAA).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00AF412-4B8E-16D4-FD13-7AE83BF78947}"/>
              </a:ext>
            </a:extLst>
          </p:cNvPr>
          <p:cNvCxnSpPr>
            <a:cxnSpLocks/>
          </p:cNvCxnSpPr>
          <p:nvPr/>
        </p:nvCxnSpPr>
        <p:spPr>
          <a:xfrm>
            <a:off x="9144000" y="3038475"/>
            <a:ext cx="0" cy="2657475"/>
          </a:xfrm>
          <a:prstGeom prst="line">
            <a:avLst/>
          </a:prstGeom>
          <a:ln w="28575"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CFF691C-D8FB-7106-0763-4BC716CA6D50}"/>
              </a:ext>
            </a:extLst>
          </p:cNvPr>
          <p:cNvSpPr txBox="1"/>
          <p:nvPr/>
        </p:nvSpPr>
        <p:spPr>
          <a:xfrm>
            <a:off x="3027429" y="3625810"/>
            <a:ext cx="302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Identify ethical issues such as bias, explainability and transparency.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405CCD-1FF0-AF7A-D865-1A2C36C817FA}"/>
              </a:ext>
            </a:extLst>
          </p:cNvPr>
          <p:cNvSpPr txBox="1"/>
          <p:nvPr/>
        </p:nvSpPr>
        <p:spPr>
          <a:xfrm>
            <a:off x="6135624" y="3625810"/>
            <a:ext cx="302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Safeguard personal data and enforce confidentiality protocols.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9FE4F-8F09-C9D3-EA9A-80A095A9A15A}"/>
              </a:ext>
            </a:extLst>
          </p:cNvPr>
          <p:cNvSpPr txBox="1"/>
          <p:nvPr/>
        </p:nvSpPr>
        <p:spPr>
          <a:xfrm>
            <a:off x="9144000" y="3625810"/>
            <a:ext cx="302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Assess potential impacts on stakeholder trust and brand reputation.</a:t>
            </a:r>
          </a:p>
        </p:txBody>
      </p:sp>
      <p:pic>
        <p:nvPicPr>
          <p:cNvPr id="6148" name="Picture 4" descr="Auction ">
            <a:hlinkClick r:id="rId2" tooltip="Auction"/>
            <a:extLst>
              <a:ext uri="{FF2B5EF4-FFF2-40B4-BE49-F238E27FC236}">
                <a16:creationId xmlns:a16="http://schemas.microsoft.com/office/drawing/2014/main" id="{790465B5-58CE-EE96-615F-B6330D6CA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4" y="1469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gulatory compliance ">
            <a:extLst>
              <a:ext uri="{FF2B5EF4-FFF2-40B4-BE49-F238E27FC236}">
                <a16:creationId xmlns:a16="http://schemas.microsoft.com/office/drawing/2014/main" id="{B0A7A3A4-9C63-77D3-000F-E6E3C5904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4" y="299716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thical ">
            <a:extLst>
              <a:ext uri="{FF2B5EF4-FFF2-40B4-BE49-F238E27FC236}">
                <a16:creationId xmlns:a16="http://schemas.microsoft.com/office/drawing/2014/main" id="{00486A23-D7E3-7ED3-3E48-7751670B0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12" y="1469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Ethics ">
            <a:extLst>
              <a:ext uri="{FF2B5EF4-FFF2-40B4-BE49-F238E27FC236}">
                <a16:creationId xmlns:a16="http://schemas.microsoft.com/office/drawing/2014/main" id="{6BC20546-F503-76EE-6447-C4168748E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03" y="299716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Data protection ">
            <a:extLst>
              <a:ext uri="{FF2B5EF4-FFF2-40B4-BE49-F238E27FC236}">
                <a16:creationId xmlns:a16="http://schemas.microsoft.com/office/drawing/2014/main" id="{9D46F883-1292-87C4-C1BD-CA1616359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913" y="1469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Documents Security ">
            <a:hlinkClick r:id="rId8" tooltip="Documents Security"/>
            <a:extLst>
              <a:ext uri="{FF2B5EF4-FFF2-40B4-BE49-F238E27FC236}">
                <a16:creationId xmlns:a16="http://schemas.microsoft.com/office/drawing/2014/main" id="{1C5177AA-C6BE-A431-27EA-011A28EAF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98" y="299716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Reputation ">
            <a:extLst>
              <a:ext uri="{FF2B5EF4-FFF2-40B4-BE49-F238E27FC236}">
                <a16:creationId xmlns:a16="http://schemas.microsoft.com/office/drawing/2014/main" id="{4F0B92B6-9448-62CA-FE19-C712A581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14" y="1469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Trust ">
            <a:extLst>
              <a:ext uri="{FF2B5EF4-FFF2-40B4-BE49-F238E27FC236}">
                <a16:creationId xmlns:a16="http://schemas.microsoft.com/office/drawing/2014/main" id="{499054B0-CC8B-A551-1D52-F1F0836F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4" y="299716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43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6F3BBF-C14A-F483-68D7-01048BCB7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FCE05A-5579-FFA6-B2F1-6993B620B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D236C-BD24-B367-1FE6-C2DEDD8389D9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23D70-1FF5-DE98-4693-A3DB13A8945C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Risk &amp; Compliance – Example</a:t>
            </a: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D14624DB-0AC2-3B3D-4DA3-0D42E4C39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768332"/>
              </p:ext>
            </p:extLst>
          </p:nvPr>
        </p:nvGraphicFramePr>
        <p:xfrm>
          <a:off x="232500" y="1024432"/>
          <a:ext cx="11727001" cy="51679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3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901">
                  <a:extLst>
                    <a:ext uri="{9D8B030D-6E8A-4147-A177-3AD203B41FA5}">
                      <a16:colId xmlns:a16="http://schemas.microsoft.com/office/drawing/2014/main" val="1942952530"/>
                    </a:ext>
                  </a:extLst>
                </a:gridCol>
              </a:tblGrid>
              <a:tr h="5024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Sub‑Criteria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Weight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Description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Example Score</a:t>
                      </a: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Weighted Score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Regulatory Sensitivity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Subject to GDPR and audit review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0.20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Ethical Concerns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Explainable and traceable models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0.15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Data Privacy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Encrypted PII, managed via governance policy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0.25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Reputation Risk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High trust impact if misclassified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0.15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Total Risk &amp; Compliance</a:t>
                      </a: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20%</a:t>
                      </a:r>
                      <a:endParaRPr lang="en-US" sz="140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0.75 / 1.0</a:t>
                      </a:r>
                      <a:endParaRPr lang="en-US" sz="140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45651"/>
                  </a:ext>
                </a:extLst>
              </a:tr>
            </a:tbl>
          </a:graphicData>
        </a:graphic>
      </p:graphicFrame>
      <p:pic>
        <p:nvPicPr>
          <p:cNvPr id="10" name="Picture 2" descr="Sigma ">
            <a:extLst>
              <a:ext uri="{FF2B5EF4-FFF2-40B4-BE49-F238E27FC236}">
                <a16:creationId xmlns:a16="http://schemas.microsoft.com/office/drawing/2014/main" id="{2ADF3BA0-6105-0B51-111E-373619932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541187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uction ">
            <a:hlinkClick r:id="rId3" tooltip="Auction"/>
            <a:extLst>
              <a:ext uri="{FF2B5EF4-FFF2-40B4-BE49-F238E27FC236}">
                <a16:creationId xmlns:a16="http://schemas.microsoft.com/office/drawing/2014/main" id="{F334526E-AEE3-2099-3959-72F002A7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16979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thical ">
            <a:extLst>
              <a:ext uri="{FF2B5EF4-FFF2-40B4-BE49-F238E27FC236}">
                <a16:creationId xmlns:a16="http://schemas.microsoft.com/office/drawing/2014/main" id="{2C1F5C9B-7A79-67E4-5610-4D6631DD1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265086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ata protection ">
            <a:extLst>
              <a:ext uri="{FF2B5EF4-FFF2-40B4-BE49-F238E27FC236}">
                <a16:creationId xmlns:a16="http://schemas.microsoft.com/office/drawing/2014/main" id="{547B71C1-503A-EF7B-3FF2-E0399C6C5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359753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Reputation ">
            <a:extLst>
              <a:ext uri="{FF2B5EF4-FFF2-40B4-BE49-F238E27FC236}">
                <a16:creationId xmlns:a16="http://schemas.microsoft.com/office/drawing/2014/main" id="{8BE03439-9DC3-8FC6-0590-2FDB1EB9D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451355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6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DBB0-9E61-5845-87E4-A4C6D3923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FAFC3ED-43E9-ACE6-E3E9-CB3180E46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0BCDE3-8EB4-24D9-E3BE-BD55D593733C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A6FB6-9CF8-F732-D39C-C3FAAF0A8125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Risk &amp; Compliance - Template</a:t>
            </a: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0E642BF3-1EEF-FD45-B75C-34875D0E4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51809"/>
              </p:ext>
            </p:extLst>
          </p:nvPr>
        </p:nvGraphicFramePr>
        <p:xfrm>
          <a:off x="232500" y="1024432"/>
          <a:ext cx="11727001" cy="51679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3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901">
                  <a:extLst>
                    <a:ext uri="{9D8B030D-6E8A-4147-A177-3AD203B41FA5}">
                      <a16:colId xmlns:a16="http://schemas.microsoft.com/office/drawing/2014/main" val="1942952530"/>
                    </a:ext>
                  </a:extLst>
                </a:gridCol>
              </a:tblGrid>
              <a:tr h="5024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Sub‑Criteria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Weight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Description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Score (1-5)</a:t>
                      </a: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Weighted Score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Regulatory Sensitivity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Ethical Concerns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Data Privacy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Reputation Risk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Total Risk &amp; Compliance</a:t>
                      </a: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45651"/>
                  </a:ext>
                </a:extLst>
              </a:tr>
            </a:tbl>
          </a:graphicData>
        </a:graphic>
      </p:graphicFrame>
      <p:pic>
        <p:nvPicPr>
          <p:cNvPr id="10" name="Picture 2" descr="Sigma ">
            <a:extLst>
              <a:ext uri="{FF2B5EF4-FFF2-40B4-BE49-F238E27FC236}">
                <a16:creationId xmlns:a16="http://schemas.microsoft.com/office/drawing/2014/main" id="{09D1197F-6FDF-1457-7930-4474791AF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541187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uction ">
            <a:hlinkClick r:id="rId3" tooltip="Auction"/>
            <a:extLst>
              <a:ext uri="{FF2B5EF4-FFF2-40B4-BE49-F238E27FC236}">
                <a16:creationId xmlns:a16="http://schemas.microsoft.com/office/drawing/2014/main" id="{1FC5CEF9-50E1-0C61-9863-365D04443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16979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thical ">
            <a:extLst>
              <a:ext uri="{FF2B5EF4-FFF2-40B4-BE49-F238E27FC236}">
                <a16:creationId xmlns:a16="http://schemas.microsoft.com/office/drawing/2014/main" id="{4E3DEFBB-9908-E9E0-CF24-13DD58AFA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265086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ata protection ">
            <a:extLst>
              <a:ext uri="{FF2B5EF4-FFF2-40B4-BE49-F238E27FC236}">
                <a16:creationId xmlns:a16="http://schemas.microsoft.com/office/drawing/2014/main" id="{CFC78A37-95E2-B26A-75D6-0F23748F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3597533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Reputation ">
            <a:extLst>
              <a:ext uri="{FF2B5EF4-FFF2-40B4-BE49-F238E27FC236}">
                <a16:creationId xmlns:a16="http://schemas.microsoft.com/office/drawing/2014/main" id="{46888EA1-6296-F9ED-3958-5E76DE792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451355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0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A64930-F17F-7E4C-2082-A2E83E347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2CAC75-564F-A497-962E-F120F2BD2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6570AA-D9D2-D7DE-6A66-19286468528C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0F7E3-0F8C-01B7-BC33-8578D330A6AB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Strategic Alignment Assessment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0717DEE-FF1E-6F77-1843-46BB3E1F17A0}"/>
              </a:ext>
            </a:extLst>
          </p:cNvPr>
          <p:cNvSpPr/>
          <p:nvPr/>
        </p:nvSpPr>
        <p:spPr>
          <a:xfrm>
            <a:off x="83821" y="1184693"/>
            <a:ext cx="12024359" cy="1586866"/>
          </a:xfrm>
          <a:custGeom>
            <a:avLst/>
            <a:gdLst>
              <a:gd name="connsiteX0" fmla="*/ 9147259 w 12024359"/>
              <a:gd name="connsiteY0" fmla="*/ 0 h 1586866"/>
              <a:gd name="connsiteX1" fmla="*/ 11958234 w 12024359"/>
              <a:gd name="connsiteY1" fmla="*/ 0 h 1586866"/>
              <a:gd name="connsiteX2" fmla="*/ 12024359 w 12024359"/>
              <a:gd name="connsiteY2" fmla="*/ 66125 h 1586866"/>
              <a:gd name="connsiteX3" fmla="*/ 12024359 w 12024359"/>
              <a:gd name="connsiteY3" fmla="*/ 1520741 h 1586866"/>
              <a:gd name="connsiteX4" fmla="*/ 11958234 w 12024359"/>
              <a:gd name="connsiteY4" fmla="*/ 1586866 h 1586866"/>
              <a:gd name="connsiteX5" fmla="*/ 9147259 w 12024359"/>
              <a:gd name="connsiteY5" fmla="*/ 1586866 h 1586866"/>
              <a:gd name="connsiteX6" fmla="*/ 9081134 w 12024359"/>
              <a:gd name="connsiteY6" fmla="*/ 1520741 h 1586866"/>
              <a:gd name="connsiteX7" fmla="*/ 9081134 w 12024359"/>
              <a:gd name="connsiteY7" fmla="*/ 66125 h 1586866"/>
              <a:gd name="connsiteX8" fmla="*/ 9147259 w 12024359"/>
              <a:gd name="connsiteY8" fmla="*/ 0 h 1586866"/>
              <a:gd name="connsiteX9" fmla="*/ 6120214 w 12024359"/>
              <a:gd name="connsiteY9" fmla="*/ 0 h 1586866"/>
              <a:gd name="connsiteX10" fmla="*/ 8931189 w 12024359"/>
              <a:gd name="connsiteY10" fmla="*/ 0 h 1586866"/>
              <a:gd name="connsiteX11" fmla="*/ 8997314 w 12024359"/>
              <a:gd name="connsiteY11" fmla="*/ 66125 h 1586866"/>
              <a:gd name="connsiteX12" fmla="*/ 8997314 w 12024359"/>
              <a:gd name="connsiteY12" fmla="*/ 1520741 h 1586866"/>
              <a:gd name="connsiteX13" fmla="*/ 8931189 w 12024359"/>
              <a:gd name="connsiteY13" fmla="*/ 1586866 h 1586866"/>
              <a:gd name="connsiteX14" fmla="*/ 6120214 w 12024359"/>
              <a:gd name="connsiteY14" fmla="*/ 1586866 h 1586866"/>
              <a:gd name="connsiteX15" fmla="*/ 6054089 w 12024359"/>
              <a:gd name="connsiteY15" fmla="*/ 1520741 h 1586866"/>
              <a:gd name="connsiteX16" fmla="*/ 6054089 w 12024359"/>
              <a:gd name="connsiteY16" fmla="*/ 66125 h 1586866"/>
              <a:gd name="connsiteX17" fmla="*/ 6120214 w 12024359"/>
              <a:gd name="connsiteY17" fmla="*/ 0 h 1586866"/>
              <a:gd name="connsiteX18" fmla="*/ 3093169 w 12024359"/>
              <a:gd name="connsiteY18" fmla="*/ 0 h 1586866"/>
              <a:gd name="connsiteX19" fmla="*/ 5904144 w 12024359"/>
              <a:gd name="connsiteY19" fmla="*/ 0 h 1586866"/>
              <a:gd name="connsiteX20" fmla="*/ 5970269 w 12024359"/>
              <a:gd name="connsiteY20" fmla="*/ 66125 h 1586866"/>
              <a:gd name="connsiteX21" fmla="*/ 5970269 w 12024359"/>
              <a:gd name="connsiteY21" fmla="*/ 1520741 h 1586866"/>
              <a:gd name="connsiteX22" fmla="*/ 5904144 w 12024359"/>
              <a:gd name="connsiteY22" fmla="*/ 1586866 h 1586866"/>
              <a:gd name="connsiteX23" fmla="*/ 3093169 w 12024359"/>
              <a:gd name="connsiteY23" fmla="*/ 1586866 h 1586866"/>
              <a:gd name="connsiteX24" fmla="*/ 3027044 w 12024359"/>
              <a:gd name="connsiteY24" fmla="*/ 1520741 h 1586866"/>
              <a:gd name="connsiteX25" fmla="*/ 3027044 w 12024359"/>
              <a:gd name="connsiteY25" fmla="*/ 66125 h 1586866"/>
              <a:gd name="connsiteX26" fmla="*/ 3093169 w 12024359"/>
              <a:gd name="connsiteY26" fmla="*/ 0 h 1586866"/>
              <a:gd name="connsiteX27" fmla="*/ 66124 w 12024359"/>
              <a:gd name="connsiteY27" fmla="*/ 0 h 1586866"/>
              <a:gd name="connsiteX28" fmla="*/ 2877100 w 12024359"/>
              <a:gd name="connsiteY28" fmla="*/ 0 h 1586866"/>
              <a:gd name="connsiteX29" fmla="*/ 2943224 w 12024359"/>
              <a:gd name="connsiteY29" fmla="*/ 66125 h 1586866"/>
              <a:gd name="connsiteX30" fmla="*/ 2943224 w 12024359"/>
              <a:gd name="connsiteY30" fmla="*/ 1520741 h 1586866"/>
              <a:gd name="connsiteX31" fmla="*/ 2877100 w 12024359"/>
              <a:gd name="connsiteY31" fmla="*/ 1586866 h 1586866"/>
              <a:gd name="connsiteX32" fmla="*/ 66124 w 12024359"/>
              <a:gd name="connsiteY32" fmla="*/ 1586866 h 1586866"/>
              <a:gd name="connsiteX33" fmla="*/ 0 w 12024359"/>
              <a:gd name="connsiteY33" fmla="*/ 1520741 h 1586866"/>
              <a:gd name="connsiteX34" fmla="*/ 0 w 12024359"/>
              <a:gd name="connsiteY34" fmla="*/ 66125 h 1586866"/>
              <a:gd name="connsiteX35" fmla="*/ 66124 w 12024359"/>
              <a:gd name="connsiteY35" fmla="*/ 0 h 158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024359" h="1586866">
                <a:moveTo>
                  <a:pt x="9147259" y="0"/>
                </a:moveTo>
                <a:lnTo>
                  <a:pt x="11958234" y="0"/>
                </a:lnTo>
                <a:cubicBezTo>
                  <a:pt x="11994754" y="0"/>
                  <a:pt x="12024359" y="29605"/>
                  <a:pt x="12024359" y="66125"/>
                </a:cubicBezTo>
                <a:lnTo>
                  <a:pt x="12024359" y="1520741"/>
                </a:lnTo>
                <a:cubicBezTo>
                  <a:pt x="12024359" y="1557261"/>
                  <a:pt x="11994754" y="1586866"/>
                  <a:pt x="11958234" y="1586866"/>
                </a:cubicBezTo>
                <a:lnTo>
                  <a:pt x="9147259" y="1586866"/>
                </a:lnTo>
                <a:cubicBezTo>
                  <a:pt x="9110739" y="1586866"/>
                  <a:pt x="9081134" y="1557261"/>
                  <a:pt x="9081134" y="1520741"/>
                </a:cubicBezTo>
                <a:lnTo>
                  <a:pt x="9081134" y="66125"/>
                </a:lnTo>
                <a:cubicBezTo>
                  <a:pt x="9081134" y="29605"/>
                  <a:pt x="9110739" y="0"/>
                  <a:pt x="9147259" y="0"/>
                </a:cubicBezTo>
                <a:close/>
                <a:moveTo>
                  <a:pt x="6120214" y="0"/>
                </a:moveTo>
                <a:lnTo>
                  <a:pt x="8931189" y="0"/>
                </a:lnTo>
                <a:cubicBezTo>
                  <a:pt x="8967709" y="0"/>
                  <a:pt x="8997314" y="29605"/>
                  <a:pt x="8997314" y="66125"/>
                </a:cubicBezTo>
                <a:lnTo>
                  <a:pt x="8997314" y="1520741"/>
                </a:lnTo>
                <a:cubicBezTo>
                  <a:pt x="8997314" y="1557261"/>
                  <a:pt x="8967709" y="1586866"/>
                  <a:pt x="8931189" y="1586866"/>
                </a:cubicBezTo>
                <a:lnTo>
                  <a:pt x="6120214" y="1586866"/>
                </a:lnTo>
                <a:cubicBezTo>
                  <a:pt x="6083694" y="1586866"/>
                  <a:pt x="6054089" y="1557261"/>
                  <a:pt x="6054089" y="1520741"/>
                </a:cubicBezTo>
                <a:lnTo>
                  <a:pt x="6054089" y="66125"/>
                </a:lnTo>
                <a:cubicBezTo>
                  <a:pt x="6054089" y="29605"/>
                  <a:pt x="6083694" y="0"/>
                  <a:pt x="6120214" y="0"/>
                </a:cubicBezTo>
                <a:close/>
                <a:moveTo>
                  <a:pt x="3093169" y="0"/>
                </a:moveTo>
                <a:lnTo>
                  <a:pt x="5904144" y="0"/>
                </a:lnTo>
                <a:cubicBezTo>
                  <a:pt x="5940664" y="0"/>
                  <a:pt x="5970269" y="29605"/>
                  <a:pt x="5970269" y="66125"/>
                </a:cubicBezTo>
                <a:lnTo>
                  <a:pt x="5970269" y="1520741"/>
                </a:lnTo>
                <a:cubicBezTo>
                  <a:pt x="5970269" y="1557261"/>
                  <a:pt x="5940664" y="1586866"/>
                  <a:pt x="5904144" y="1586866"/>
                </a:cubicBezTo>
                <a:lnTo>
                  <a:pt x="3093169" y="1586866"/>
                </a:lnTo>
                <a:cubicBezTo>
                  <a:pt x="3056649" y="1586866"/>
                  <a:pt x="3027044" y="1557261"/>
                  <a:pt x="3027044" y="1520741"/>
                </a:cubicBezTo>
                <a:lnTo>
                  <a:pt x="3027044" y="66125"/>
                </a:lnTo>
                <a:cubicBezTo>
                  <a:pt x="3027044" y="29605"/>
                  <a:pt x="3056649" y="0"/>
                  <a:pt x="3093169" y="0"/>
                </a:cubicBezTo>
                <a:close/>
                <a:moveTo>
                  <a:pt x="66124" y="0"/>
                </a:moveTo>
                <a:lnTo>
                  <a:pt x="2877100" y="0"/>
                </a:lnTo>
                <a:cubicBezTo>
                  <a:pt x="2913619" y="0"/>
                  <a:pt x="2943224" y="29605"/>
                  <a:pt x="2943224" y="66125"/>
                </a:cubicBezTo>
                <a:lnTo>
                  <a:pt x="2943224" y="1520741"/>
                </a:lnTo>
                <a:cubicBezTo>
                  <a:pt x="2943224" y="1557261"/>
                  <a:pt x="2913619" y="1586866"/>
                  <a:pt x="2877100" y="1586866"/>
                </a:cubicBezTo>
                <a:lnTo>
                  <a:pt x="66124" y="1586866"/>
                </a:lnTo>
                <a:cubicBezTo>
                  <a:pt x="29605" y="1586866"/>
                  <a:pt x="0" y="1557261"/>
                  <a:pt x="0" y="1520741"/>
                </a:cubicBezTo>
                <a:lnTo>
                  <a:pt x="0" y="66125"/>
                </a:lnTo>
                <a:cubicBezTo>
                  <a:pt x="0" y="29605"/>
                  <a:pt x="29605" y="0"/>
                  <a:pt x="66124" y="0"/>
                </a:cubicBezTo>
                <a:close/>
              </a:path>
            </a:pathLst>
          </a:custGeom>
          <a:gradFill flip="none" rotWithShape="1">
            <a:gsLst>
              <a:gs pos="0">
                <a:srgbClr val="A6A2D3">
                  <a:tint val="66000"/>
                  <a:satMod val="160000"/>
                </a:srgbClr>
              </a:gs>
              <a:gs pos="50000">
                <a:srgbClr val="A6A2D3">
                  <a:tint val="44500"/>
                  <a:satMod val="160000"/>
                </a:srgbClr>
              </a:gs>
              <a:gs pos="100000">
                <a:srgbClr val="A6A2D3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>
            <a:solidFill>
              <a:srgbClr val="E5EFF8"/>
            </a:solidFill>
            <a:prstDash val="solid"/>
          </a:ln>
        </p:spPr>
        <p:txBody>
          <a:bodyPr wrap="square">
            <a:noAutofit/>
          </a:bodyPr>
          <a:lstStyle/>
          <a:p>
            <a:endParaRPr/>
          </a:p>
        </p:txBody>
      </p:sp>
      <p:sp>
        <p:nvSpPr>
          <p:cNvPr id="48" name="Text 2">
            <a:extLst>
              <a:ext uri="{FF2B5EF4-FFF2-40B4-BE49-F238E27FC236}">
                <a16:creationId xmlns:a16="http://schemas.microsoft.com/office/drawing/2014/main" id="{C167945B-5689-6A0E-D82C-9CE8D89D26BC}"/>
              </a:ext>
            </a:extLst>
          </p:cNvPr>
          <p:cNvSpPr/>
          <p:nvPr/>
        </p:nvSpPr>
        <p:spPr>
          <a:xfrm>
            <a:off x="83820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Enterprise Strategy</a:t>
            </a:r>
          </a:p>
        </p:txBody>
      </p:sp>
      <p:sp>
        <p:nvSpPr>
          <p:cNvPr id="49" name="Text 2">
            <a:extLst>
              <a:ext uri="{FF2B5EF4-FFF2-40B4-BE49-F238E27FC236}">
                <a16:creationId xmlns:a16="http://schemas.microsoft.com/office/drawing/2014/main" id="{2F950D82-56E3-A3E6-5874-CEA6665A94B8}"/>
              </a:ext>
            </a:extLst>
          </p:cNvPr>
          <p:cNvSpPr/>
          <p:nvPr/>
        </p:nvSpPr>
        <p:spPr>
          <a:xfrm>
            <a:off x="3111247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GCC Mandate</a:t>
            </a:r>
          </a:p>
        </p:txBody>
      </p:sp>
      <p:sp>
        <p:nvSpPr>
          <p:cNvPr id="50" name="Text 2">
            <a:extLst>
              <a:ext uri="{FF2B5EF4-FFF2-40B4-BE49-F238E27FC236}">
                <a16:creationId xmlns:a16="http://schemas.microsoft.com/office/drawing/2014/main" id="{8CD12450-8DAE-946B-B922-197C1501D026}"/>
              </a:ext>
            </a:extLst>
          </p:cNvPr>
          <p:cNvSpPr/>
          <p:nvPr/>
        </p:nvSpPr>
        <p:spPr>
          <a:xfrm>
            <a:off x="6137148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Leadership Sponsorship</a:t>
            </a:r>
          </a:p>
        </p:txBody>
      </p:sp>
      <p:sp>
        <p:nvSpPr>
          <p:cNvPr id="51" name="Text 2">
            <a:extLst>
              <a:ext uri="{FF2B5EF4-FFF2-40B4-BE49-F238E27FC236}">
                <a16:creationId xmlns:a16="http://schemas.microsoft.com/office/drawing/2014/main" id="{0B9CF2F4-AEBF-9B41-6818-D28D40627B7F}"/>
              </a:ext>
            </a:extLst>
          </p:cNvPr>
          <p:cNvSpPr/>
          <p:nvPr/>
        </p:nvSpPr>
        <p:spPr>
          <a:xfrm>
            <a:off x="9163049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Ecosystem Fit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5227A85-3B2B-D4BB-5D6E-20862EB7BA24}"/>
              </a:ext>
            </a:extLst>
          </p:cNvPr>
          <p:cNvCxnSpPr>
            <a:cxnSpLocks/>
          </p:cNvCxnSpPr>
          <p:nvPr/>
        </p:nvCxnSpPr>
        <p:spPr>
          <a:xfrm>
            <a:off x="3048000" y="3038475"/>
            <a:ext cx="0" cy="2657475"/>
          </a:xfrm>
          <a:prstGeom prst="line">
            <a:avLst/>
          </a:prstGeom>
          <a:ln w="28575"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B5751F8-1701-CE28-F323-9046E6369598}"/>
              </a:ext>
            </a:extLst>
          </p:cNvPr>
          <p:cNvCxnSpPr>
            <a:cxnSpLocks/>
          </p:cNvCxnSpPr>
          <p:nvPr/>
        </p:nvCxnSpPr>
        <p:spPr>
          <a:xfrm>
            <a:off x="6096000" y="3038475"/>
            <a:ext cx="0" cy="2657475"/>
          </a:xfrm>
          <a:prstGeom prst="line">
            <a:avLst/>
          </a:prstGeom>
          <a:ln w="28575"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5322B02F-C487-906C-6D02-1136F3EF91D6}"/>
              </a:ext>
            </a:extLst>
          </p:cNvPr>
          <p:cNvSpPr txBox="1"/>
          <p:nvPr/>
        </p:nvSpPr>
        <p:spPr>
          <a:xfrm>
            <a:off x="0" y="3625810"/>
            <a:ext cx="302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Align use cases with corporate digital and AI strategy.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3BF1BB9-E026-5A75-DBED-408AAB0461C1}"/>
              </a:ext>
            </a:extLst>
          </p:cNvPr>
          <p:cNvCxnSpPr>
            <a:cxnSpLocks/>
          </p:cNvCxnSpPr>
          <p:nvPr/>
        </p:nvCxnSpPr>
        <p:spPr>
          <a:xfrm>
            <a:off x="9144000" y="3038475"/>
            <a:ext cx="0" cy="2657475"/>
          </a:xfrm>
          <a:prstGeom prst="line">
            <a:avLst/>
          </a:prstGeom>
          <a:ln w="28575"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D7B1634-9A2F-3846-A922-9AF3803FA8AC}"/>
              </a:ext>
            </a:extLst>
          </p:cNvPr>
          <p:cNvSpPr txBox="1"/>
          <p:nvPr/>
        </p:nvSpPr>
        <p:spPr>
          <a:xfrm>
            <a:off x="3027429" y="3625810"/>
            <a:ext cx="302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Support the GCC’s mandate as an AI innovation hub.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3B9B7-5C5F-D022-B518-D10314FDD99E}"/>
              </a:ext>
            </a:extLst>
          </p:cNvPr>
          <p:cNvSpPr txBox="1"/>
          <p:nvPr/>
        </p:nvSpPr>
        <p:spPr>
          <a:xfrm>
            <a:off x="6135624" y="3625810"/>
            <a:ext cx="30289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Secure strong sponsorship from CIO, CTO or CDIO.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AB6BA0-9659-EEA3-E73B-5AE97820309F}"/>
              </a:ext>
            </a:extLst>
          </p:cNvPr>
          <p:cNvSpPr txBox="1"/>
          <p:nvPr/>
        </p:nvSpPr>
        <p:spPr>
          <a:xfrm>
            <a:off x="9144000" y="3625810"/>
            <a:ext cx="302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Maximise</a:t>
            </a:r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reuse across regions, functions and products.</a:t>
            </a:r>
          </a:p>
        </p:txBody>
      </p:sp>
      <p:pic>
        <p:nvPicPr>
          <p:cNvPr id="7170" name="Picture 2" descr="Strategy ">
            <a:hlinkClick r:id="rId3" tooltip="Strategy"/>
            <a:extLst>
              <a:ext uri="{FF2B5EF4-FFF2-40B4-BE49-F238E27FC236}">
                <a16:creationId xmlns:a16="http://schemas.microsoft.com/office/drawing/2014/main" id="{2094E856-5D29-6904-7566-7C521BF7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85" y="145792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arget ">
            <a:extLst>
              <a:ext uri="{FF2B5EF4-FFF2-40B4-BE49-F238E27FC236}">
                <a16:creationId xmlns:a16="http://schemas.microsoft.com/office/drawing/2014/main" id="{EE84421B-5B6B-7B51-6E84-0365A8EA5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4" y="301158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hield ">
            <a:hlinkClick r:id="rId6" tooltip="Shield"/>
            <a:extLst>
              <a:ext uri="{FF2B5EF4-FFF2-40B4-BE49-F238E27FC236}">
                <a16:creationId xmlns:a16="http://schemas.microsoft.com/office/drawing/2014/main" id="{3A4B6929-CB0B-0024-B586-EB4A6C80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12" y="145792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upport ">
            <a:extLst>
              <a:ext uri="{FF2B5EF4-FFF2-40B4-BE49-F238E27FC236}">
                <a16:creationId xmlns:a16="http://schemas.microsoft.com/office/drawing/2014/main" id="{36424A48-42F5-9D94-8847-42B2213EB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03" y="301158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Leadership ">
            <a:hlinkClick r:id="rId9" tooltip="Leadership"/>
            <a:extLst>
              <a:ext uri="{FF2B5EF4-FFF2-40B4-BE49-F238E27FC236}">
                <a16:creationId xmlns:a16="http://schemas.microsoft.com/office/drawing/2014/main" id="{90AD9EBD-BD87-E3CB-D486-BB6EBC923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4" y="145792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ponsor investment ">
            <a:extLst>
              <a:ext uri="{FF2B5EF4-FFF2-40B4-BE49-F238E27FC236}">
                <a16:creationId xmlns:a16="http://schemas.microsoft.com/office/drawing/2014/main" id="{E34BEB28-3434-C32D-AF4D-DE142AC4A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98" y="301158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Ecosystem ">
            <a:extLst>
              <a:ext uri="{FF2B5EF4-FFF2-40B4-BE49-F238E27FC236}">
                <a16:creationId xmlns:a16="http://schemas.microsoft.com/office/drawing/2014/main" id="{716EBBA5-287F-1870-DB5B-5DA9B5C9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14" y="145792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Processing ">
            <a:extLst>
              <a:ext uri="{FF2B5EF4-FFF2-40B4-BE49-F238E27FC236}">
                <a16:creationId xmlns:a16="http://schemas.microsoft.com/office/drawing/2014/main" id="{9C09CA69-F7E6-883A-9A12-4D922972D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4" y="301158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1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9FA426-3C9D-6861-0EE6-1D6946530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B41CC1-B6C1-6217-363A-32A7EE5FE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18128B-50E2-B5D9-98FA-2E139D5043AE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9E2472-EC84-0EA5-8CEE-158885591FFE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Strategic Alignment – Example</a:t>
            </a: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DD46EA7F-4395-2595-6C13-CE7DBA8E6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579104"/>
              </p:ext>
            </p:extLst>
          </p:nvPr>
        </p:nvGraphicFramePr>
        <p:xfrm>
          <a:off x="232500" y="1024432"/>
          <a:ext cx="11727001" cy="51679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3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901">
                  <a:extLst>
                    <a:ext uri="{9D8B030D-6E8A-4147-A177-3AD203B41FA5}">
                      <a16:colId xmlns:a16="http://schemas.microsoft.com/office/drawing/2014/main" val="1942952530"/>
                    </a:ext>
                  </a:extLst>
                </a:gridCol>
              </a:tblGrid>
              <a:tr h="5024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Sub‑Criteria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Weight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Description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Example Score</a:t>
                      </a: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Weighted Score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Enterprise Strategy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3%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Core to digital transformation goals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5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0.15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GCC Mandate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3%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Aligns with GCC charter to lead AI Ops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4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0.12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Leadership Sponsorship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2%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Supported by CIO/CDO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5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0.10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Ecosystem Fit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2%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Reusable across subsidiaries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3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0.06</a:t>
                      </a: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Total Strategic Alignment</a:t>
                      </a: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10%</a:t>
                      </a:r>
                      <a:endParaRPr lang="en-US" sz="1400">
                        <a:solidFill>
                          <a:srgbClr val="493996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 dirty="0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493996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0.43 / 0.5</a:t>
                      </a:r>
                      <a:endParaRPr lang="en-US" sz="1400" dirty="0">
                        <a:solidFill>
                          <a:srgbClr val="493996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45651"/>
                  </a:ext>
                </a:extLst>
              </a:tr>
            </a:tbl>
          </a:graphicData>
        </a:graphic>
      </p:graphicFrame>
      <p:pic>
        <p:nvPicPr>
          <p:cNvPr id="10" name="Picture 2" descr="Sigma ">
            <a:extLst>
              <a:ext uri="{FF2B5EF4-FFF2-40B4-BE49-F238E27FC236}">
                <a16:creationId xmlns:a16="http://schemas.microsoft.com/office/drawing/2014/main" id="{03F4A693-27B5-2333-8828-42B05AD5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541187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rategy ">
            <a:hlinkClick r:id="rId3" tooltip="Strategy"/>
            <a:extLst>
              <a:ext uri="{FF2B5EF4-FFF2-40B4-BE49-F238E27FC236}">
                <a16:creationId xmlns:a16="http://schemas.microsoft.com/office/drawing/2014/main" id="{99557567-1796-A382-C550-2B2CB5A2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171192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hield ">
            <a:hlinkClick r:id="rId5" tooltip="Shield"/>
            <a:extLst>
              <a:ext uri="{FF2B5EF4-FFF2-40B4-BE49-F238E27FC236}">
                <a16:creationId xmlns:a16="http://schemas.microsoft.com/office/drawing/2014/main" id="{8194AB29-6713-7BC1-C81A-7D992910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5" y="262393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Leadership ">
            <a:hlinkClick r:id="rId7" tooltip="Leadership"/>
            <a:extLst>
              <a:ext uri="{FF2B5EF4-FFF2-40B4-BE49-F238E27FC236}">
                <a16:creationId xmlns:a16="http://schemas.microsoft.com/office/drawing/2014/main" id="{D81D6199-09AD-9689-2DFA-BC08FA4E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35618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Ecosystem ">
            <a:extLst>
              <a:ext uri="{FF2B5EF4-FFF2-40B4-BE49-F238E27FC236}">
                <a16:creationId xmlns:a16="http://schemas.microsoft.com/office/drawing/2014/main" id="{730560DB-DA13-764E-E415-B66C78460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3" y="449445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96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2EAE6C-FBD6-5909-8850-164740E74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A8657F-3836-A258-1371-422EC5F9F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6B9BB-3182-2F68-FE01-8AB41E235E28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D5D389-819F-CFF6-28FE-F722B2F17616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Strategic Alignment - Template</a:t>
            </a: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EF23CCF9-351E-478F-5AE6-FE36A21CB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934878"/>
              </p:ext>
            </p:extLst>
          </p:nvPr>
        </p:nvGraphicFramePr>
        <p:xfrm>
          <a:off x="232500" y="1024432"/>
          <a:ext cx="11727001" cy="51679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3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901">
                  <a:extLst>
                    <a:ext uri="{9D8B030D-6E8A-4147-A177-3AD203B41FA5}">
                      <a16:colId xmlns:a16="http://schemas.microsoft.com/office/drawing/2014/main" val="1942952530"/>
                    </a:ext>
                  </a:extLst>
                </a:gridCol>
              </a:tblGrid>
              <a:tr h="5024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Sub‑Criteria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Weight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Description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Score (1-5)</a:t>
                      </a: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Weighted Score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Enterprise Strategy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GCC Mandate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Leadership Sponsorship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Ecosystem Fit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Total Strategic Alignment</a:t>
                      </a: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solidFill>
                          <a:srgbClr val="493996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solidFill>
                          <a:srgbClr val="493996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45651"/>
                  </a:ext>
                </a:extLst>
              </a:tr>
            </a:tbl>
          </a:graphicData>
        </a:graphic>
      </p:graphicFrame>
      <p:pic>
        <p:nvPicPr>
          <p:cNvPr id="10" name="Picture 2" descr="Sigma ">
            <a:extLst>
              <a:ext uri="{FF2B5EF4-FFF2-40B4-BE49-F238E27FC236}">
                <a16:creationId xmlns:a16="http://schemas.microsoft.com/office/drawing/2014/main" id="{03A5858F-4BDC-4356-8C1F-1D26E6377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541187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trategy ">
            <a:hlinkClick r:id="rId3" tooltip="Strategy"/>
            <a:extLst>
              <a:ext uri="{FF2B5EF4-FFF2-40B4-BE49-F238E27FC236}">
                <a16:creationId xmlns:a16="http://schemas.microsoft.com/office/drawing/2014/main" id="{6526AA14-A21B-656B-DB8E-74220B92C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171192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hield ">
            <a:hlinkClick r:id="rId5" tooltip="Shield"/>
            <a:extLst>
              <a:ext uri="{FF2B5EF4-FFF2-40B4-BE49-F238E27FC236}">
                <a16:creationId xmlns:a16="http://schemas.microsoft.com/office/drawing/2014/main" id="{B2B82887-5418-6B49-B949-31CA3629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5" y="262393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Leadership ">
            <a:hlinkClick r:id="rId7" tooltip="Leadership"/>
            <a:extLst>
              <a:ext uri="{FF2B5EF4-FFF2-40B4-BE49-F238E27FC236}">
                <a16:creationId xmlns:a16="http://schemas.microsoft.com/office/drawing/2014/main" id="{B6487362-D2BE-1DD5-7700-1AB37DD10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356189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Ecosystem ">
            <a:extLst>
              <a:ext uri="{FF2B5EF4-FFF2-40B4-BE49-F238E27FC236}">
                <a16:creationId xmlns:a16="http://schemas.microsoft.com/office/drawing/2014/main" id="{BF3B028D-8FB2-4086-A4B0-B73FBDA80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3" y="4494459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8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C3323-283E-9B2C-0B89-A98624BDD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1AB010-6F9C-BA2A-5A67-B1BFD110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4DB964-8C04-16EE-87A7-9EC7C818F1DD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69DAC-7BC1-ECD0-688B-58F486E16CE4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Prioritisation</a:t>
            </a:r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Matrix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537923-6FE6-D9BE-1A1F-E728B26E3935}"/>
              </a:ext>
            </a:extLst>
          </p:cNvPr>
          <p:cNvSpPr/>
          <p:nvPr/>
        </p:nvSpPr>
        <p:spPr>
          <a:xfrm>
            <a:off x="3576001" y="966150"/>
            <a:ext cx="2520000" cy="2520000"/>
          </a:xfrm>
          <a:prstGeom prst="rect">
            <a:avLst/>
          </a:prstGeom>
          <a:solidFill>
            <a:srgbClr val="ECEB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4AAB64-5279-CFEC-F8FE-01AF70B5257D}"/>
              </a:ext>
            </a:extLst>
          </p:cNvPr>
          <p:cNvSpPr/>
          <p:nvPr/>
        </p:nvSpPr>
        <p:spPr>
          <a:xfrm>
            <a:off x="6096001" y="966150"/>
            <a:ext cx="2520000" cy="2520000"/>
          </a:xfrm>
          <a:prstGeom prst="rect">
            <a:avLst/>
          </a:prstGeom>
          <a:solidFill>
            <a:srgbClr val="DDDB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1E38B-CAB5-E1C7-EE48-205AA933B693}"/>
              </a:ext>
            </a:extLst>
          </p:cNvPr>
          <p:cNvSpPr/>
          <p:nvPr/>
        </p:nvSpPr>
        <p:spPr>
          <a:xfrm>
            <a:off x="6096001" y="3486150"/>
            <a:ext cx="2520000" cy="2520000"/>
          </a:xfrm>
          <a:prstGeom prst="rect">
            <a:avLst/>
          </a:prstGeom>
          <a:solidFill>
            <a:srgbClr val="CAC7E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6A15C-7881-9871-F394-88C55ACC99F2}"/>
              </a:ext>
            </a:extLst>
          </p:cNvPr>
          <p:cNvSpPr/>
          <p:nvPr/>
        </p:nvSpPr>
        <p:spPr>
          <a:xfrm>
            <a:off x="3576001" y="3486150"/>
            <a:ext cx="2520000" cy="2520000"/>
          </a:xfrm>
          <a:prstGeom prst="rect">
            <a:avLst/>
          </a:prstGeom>
          <a:solidFill>
            <a:srgbClr val="C2BF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46401B-D0D3-6025-BAE6-3327E9BD5AD0}"/>
              </a:ext>
            </a:extLst>
          </p:cNvPr>
          <p:cNvSpPr txBox="1"/>
          <p:nvPr/>
        </p:nvSpPr>
        <p:spPr>
          <a:xfrm>
            <a:off x="3576002" y="966150"/>
            <a:ext cx="25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Quick Wins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545855-27E0-C778-0E37-FF351A11104E}"/>
              </a:ext>
            </a:extLst>
          </p:cNvPr>
          <p:cNvSpPr txBox="1"/>
          <p:nvPr/>
        </p:nvSpPr>
        <p:spPr>
          <a:xfrm>
            <a:off x="6096000" y="966150"/>
            <a:ext cx="25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Strategic Bets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F6F514-669F-D6F0-108C-60A2914A354A}"/>
              </a:ext>
            </a:extLst>
          </p:cNvPr>
          <p:cNvSpPr txBox="1"/>
          <p:nvPr/>
        </p:nvSpPr>
        <p:spPr>
          <a:xfrm>
            <a:off x="3576002" y="3486150"/>
            <a:ext cx="25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Low‑Hanging Fruit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C752A5-7F09-C6DD-4A1B-0ADA69B38495}"/>
              </a:ext>
            </a:extLst>
          </p:cNvPr>
          <p:cNvSpPr txBox="1"/>
          <p:nvPr/>
        </p:nvSpPr>
        <p:spPr>
          <a:xfrm>
            <a:off x="6096000" y="3486150"/>
            <a:ext cx="25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Avoid / Defer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5F6A24-87E1-1A5C-A8C1-AFF3237ECF42}"/>
              </a:ext>
            </a:extLst>
          </p:cNvPr>
          <p:cNvSpPr txBox="1"/>
          <p:nvPr/>
        </p:nvSpPr>
        <p:spPr>
          <a:xfrm>
            <a:off x="3576000" y="1335482"/>
            <a:ext cx="2519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1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High value / High feasibility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97D8F8-92CC-AAA1-B8F3-30137A5097F0}"/>
              </a:ext>
            </a:extLst>
          </p:cNvPr>
          <p:cNvSpPr txBox="1"/>
          <p:nvPr/>
        </p:nvSpPr>
        <p:spPr>
          <a:xfrm>
            <a:off x="6095999" y="1335482"/>
            <a:ext cx="2519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1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High value / Low feasibility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96B90E-DB93-A4C9-5F6E-0ED99BEB5177}"/>
              </a:ext>
            </a:extLst>
          </p:cNvPr>
          <p:cNvSpPr txBox="1"/>
          <p:nvPr/>
        </p:nvSpPr>
        <p:spPr>
          <a:xfrm>
            <a:off x="3576000" y="3854362"/>
            <a:ext cx="2519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1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Low value / High feasibility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74566F-1167-5103-BFEC-833A3D9973F5}"/>
              </a:ext>
            </a:extLst>
          </p:cNvPr>
          <p:cNvSpPr txBox="1"/>
          <p:nvPr/>
        </p:nvSpPr>
        <p:spPr>
          <a:xfrm>
            <a:off x="6095999" y="3854362"/>
            <a:ext cx="25199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10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Low value / Low feasibility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D05170-0B4E-E9CC-5E9D-A548A6BDBBD0}"/>
              </a:ext>
            </a:extLst>
          </p:cNvPr>
          <p:cNvSpPr txBox="1"/>
          <p:nvPr/>
        </p:nvSpPr>
        <p:spPr>
          <a:xfrm>
            <a:off x="1056000" y="2133978"/>
            <a:ext cx="252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60"/>
              </a:spcAft>
              <a:buSzPct val="100000"/>
            </a:pPr>
            <a:r>
              <a:rPr lang="en-US" sz="1800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Quick Wins: </a:t>
            </a:r>
            <a:r>
              <a:rPr lang="en-US" sz="1800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implement immediately for fast ROI.</a:t>
            </a:r>
            <a:endParaRPr lang="en-US" sz="180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FF3FEA-7A32-9CB5-7613-DF5F1218A636}"/>
              </a:ext>
            </a:extLst>
          </p:cNvPr>
          <p:cNvSpPr txBox="1"/>
          <p:nvPr/>
        </p:nvSpPr>
        <p:spPr>
          <a:xfrm>
            <a:off x="8615998" y="2133978"/>
            <a:ext cx="252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60"/>
              </a:spcAft>
              <a:buSzPct val="100000"/>
            </a:pPr>
            <a:r>
              <a:rPr lang="en-US" sz="1800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Strategic Bets: </a:t>
            </a:r>
            <a:r>
              <a:rPr lang="en-US" sz="1800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invest for high impact, accept longer timelines.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FFDA76-628E-9A53-615B-837CDE8B2EF2}"/>
              </a:ext>
            </a:extLst>
          </p:cNvPr>
          <p:cNvSpPr txBox="1"/>
          <p:nvPr/>
        </p:nvSpPr>
        <p:spPr>
          <a:xfrm>
            <a:off x="1056000" y="4652347"/>
            <a:ext cx="252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60"/>
              </a:spcAft>
              <a:buSzPct val="100000"/>
            </a:pPr>
            <a:r>
              <a:rPr lang="en-US" sz="1800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Low‑Hanging Fruit: </a:t>
            </a:r>
            <a:r>
              <a:rPr lang="en-US" sz="1800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pursue for incremental gains.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612621-1C30-C853-3FEB-2F46F7927FFE}"/>
              </a:ext>
            </a:extLst>
          </p:cNvPr>
          <p:cNvSpPr txBox="1"/>
          <p:nvPr/>
        </p:nvSpPr>
        <p:spPr>
          <a:xfrm>
            <a:off x="8615998" y="4652347"/>
            <a:ext cx="2520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60"/>
              </a:spcAft>
              <a:buSzPct val="100000"/>
            </a:pPr>
            <a:r>
              <a:rPr lang="en-US" sz="1800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Avoid/Defer: </a:t>
            </a:r>
            <a:r>
              <a:rPr lang="en-US" sz="1800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low impact or feasibility; revisit later.</a:t>
            </a:r>
          </a:p>
        </p:txBody>
      </p:sp>
      <p:pic>
        <p:nvPicPr>
          <p:cNvPr id="8194" name="Picture 2" descr="Podium ">
            <a:extLst>
              <a:ext uri="{FF2B5EF4-FFF2-40B4-BE49-F238E27FC236}">
                <a16:creationId xmlns:a16="http://schemas.microsoft.com/office/drawing/2014/main" id="{42C12E7D-F97D-8377-F678-B518F3F0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00" y="152437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asino chip ">
            <a:extLst>
              <a:ext uri="{FF2B5EF4-FFF2-40B4-BE49-F238E27FC236}">
                <a16:creationId xmlns:a16="http://schemas.microsoft.com/office/drawing/2014/main" id="{82BD71DB-95A3-23E4-2462-1AC7392D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198" y="152437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pple ">
            <a:extLst>
              <a:ext uri="{FF2B5EF4-FFF2-40B4-BE49-F238E27FC236}">
                <a16:creationId xmlns:a16="http://schemas.microsoft.com/office/drawing/2014/main" id="{8AD9D883-5F9D-896D-F4BC-A941E4E56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00" y="404274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rohibited ">
            <a:hlinkClick r:id="rId5" tooltip="Prohibited"/>
            <a:extLst>
              <a:ext uri="{FF2B5EF4-FFF2-40B4-BE49-F238E27FC236}">
                <a16:creationId xmlns:a16="http://schemas.microsoft.com/office/drawing/2014/main" id="{23D5897D-26EF-65EA-009E-0F575B95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198" y="404274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47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8CA1E0-4685-AE27-F8FC-F87AF58FD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26B9490-26D3-E2CD-2591-BA973529D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C1943F-7FFE-6FB2-AAB4-5E4A4F89F09C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A56302-E742-E093-D57C-F02E77F149F7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Prioritisation</a:t>
            </a:r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Summary – Example</a:t>
            </a: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4F3E862C-12A2-73B3-DF72-C378E6F4C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343418"/>
              </p:ext>
            </p:extLst>
          </p:nvPr>
        </p:nvGraphicFramePr>
        <p:xfrm>
          <a:off x="232500" y="1511198"/>
          <a:ext cx="11727001" cy="33784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7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678">
                  <a:extLst>
                    <a:ext uri="{9D8B030D-6E8A-4147-A177-3AD203B41FA5}">
                      <a16:colId xmlns:a16="http://schemas.microsoft.com/office/drawing/2014/main" val="1942952530"/>
                    </a:ext>
                  </a:extLst>
                </a:gridCol>
                <a:gridCol w="1624678">
                  <a:extLst>
                    <a:ext uri="{9D8B030D-6E8A-4147-A177-3AD203B41FA5}">
                      <a16:colId xmlns:a16="http://schemas.microsoft.com/office/drawing/2014/main" val="2736829829"/>
                    </a:ext>
                  </a:extLst>
                </a:gridCol>
                <a:gridCol w="1624678">
                  <a:extLst>
                    <a:ext uri="{9D8B030D-6E8A-4147-A177-3AD203B41FA5}">
                      <a16:colId xmlns:a16="http://schemas.microsoft.com/office/drawing/2014/main" val="3475889793"/>
                    </a:ext>
                  </a:extLst>
                </a:gridCol>
              </a:tblGrid>
              <a:tr h="5024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Use Case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Business Value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Feasibility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Risk &amp; Compliance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Strategic Alignment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Total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Category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Warranty Fraud Detection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1.65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1.25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0.75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0.43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4.08</a:t>
                      </a:r>
                      <a:endParaRPr lang="en-US" sz="14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Quick Win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Predictive Maintenance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1.40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0.90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0.70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0.30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3.30</a:t>
                      </a:r>
                      <a:endParaRPr lang="en-US" sz="14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Strategic Bet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Chatbot Automation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1.10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1.40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0.80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0.40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3.70</a:t>
                      </a:r>
                      <a:endParaRPr lang="en-US" sz="14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Low‑Hanging Fruit</a:t>
                      </a:r>
                      <a:endParaRPr lang="en-US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42" name="Picture 2" descr="Shield ">
            <a:hlinkClick r:id="rId2" tooltip="Shield"/>
            <a:extLst>
              <a:ext uri="{FF2B5EF4-FFF2-40B4-BE49-F238E27FC236}">
                <a16:creationId xmlns:a16="http://schemas.microsoft.com/office/drawing/2014/main" id="{5B34F51E-5E45-F3D2-F2E9-646E54F1D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9" y="226159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redictive ">
            <a:extLst>
              <a:ext uri="{FF2B5EF4-FFF2-40B4-BE49-F238E27FC236}">
                <a16:creationId xmlns:a16="http://schemas.microsoft.com/office/drawing/2014/main" id="{521FAF44-2AE2-2B84-EABB-4EFEE4ECD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9" y="318437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obotics ">
            <a:extLst>
              <a:ext uri="{FF2B5EF4-FFF2-40B4-BE49-F238E27FC236}">
                <a16:creationId xmlns:a16="http://schemas.microsoft.com/office/drawing/2014/main" id="{683E78DA-3DE6-2C12-4CA8-7D001FC29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9" y="413179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189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4FB452-8237-F451-9247-88517377A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ACBFA8-8B72-E4CF-F21D-DD5D81F88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9F98E2-4A71-F045-F238-B332F54ACCB6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0A13B5-42AB-AF9B-044A-B65FB1E3C630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Prioritisation</a:t>
            </a:r>
            <a:r>
              <a:rPr lang="en-US" sz="24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Summary – Template</a:t>
            </a: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2253FD1D-6A7E-A9B5-74FE-026441628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34282"/>
              </p:ext>
            </p:extLst>
          </p:nvPr>
        </p:nvGraphicFramePr>
        <p:xfrm>
          <a:off x="232500" y="1511198"/>
          <a:ext cx="11727001" cy="337840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78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4678">
                  <a:extLst>
                    <a:ext uri="{9D8B030D-6E8A-4147-A177-3AD203B41FA5}">
                      <a16:colId xmlns:a16="http://schemas.microsoft.com/office/drawing/2014/main" val="1942952530"/>
                    </a:ext>
                  </a:extLst>
                </a:gridCol>
                <a:gridCol w="1624678">
                  <a:extLst>
                    <a:ext uri="{9D8B030D-6E8A-4147-A177-3AD203B41FA5}">
                      <a16:colId xmlns:a16="http://schemas.microsoft.com/office/drawing/2014/main" val="2736829829"/>
                    </a:ext>
                  </a:extLst>
                </a:gridCol>
                <a:gridCol w="1624678">
                  <a:extLst>
                    <a:ext uri="{9D8B030D-6E8A-4147-A177-3AD203B41FA5}">
                      <a16:colId xmlns:a16="http://schemas.microsoft.com/office/drawing/2014/main" val="3475889793"/>
                    </a:ext>
                  </a:extLst>
                </a:gridCol>
              </a:tblGrid>
              <a:tr h="5024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Use Case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Business Value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Feasibility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Risk &amp; Compliance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Strategic Alignment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Total Score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Category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46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C0F40-E0E7-E365-17B8-B9F4DAEAC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63E3E0-AF1A-D1A2-A6D2-92D0DF00A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450215-725A-FCA6-751F-02AC6DA2DADD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779280-18B0-289B-F211-94BCA35AFE40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Tool Overview​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272C7C0-D5B7-BB8A-8647-76CF004D73D2}"/>
              </a:ext>
            </a:extLst>
          </p:cNvPr>
          <p:cNvCxnSpPr>
            <a:cxnSpLocks/>
          </p:cNvCxnSpPr>
          <p:nvPr/>
        </p:nvCxnSpPr>
        <p:spPr>
          <a:xfrm>
            <a:off x="3955358" y="1087339"/>
            <a:ext cx="0" cy="2657475"/>
          </a:xfrm>
          <a:prstGeom prst="line">
            <a:avLst/>
          </a:prstGeom>
          <a:ln w="28575"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3189FBC-5A13-70C8-47B8-8DF1423FAE3A}"/>
              </a:ext>
            </a:extLst>
          </p:cNvPr>
          <p:cNvCxnSpPr>
            <a:cxnSpLocks/>
          </p:cNvCxnSpPr>
          <p:nvPr/>
        </p:nvCxnSpPr>
        <p:spPr>
          <a:xfrm>
            <a:off x="8019358" y="1087339"/>
            <a:ext cx="0" cy="2657475"/>
          </a:xfrm>
          <a:prstGeom prst="line">
            <a:avLst/>
          </a:prstGeom>
          <a:ln w="28575"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C7EEF344-F2B2-E16A-1B2D-8422E5D1F19E}"/>
              </a:ext>
            </a:extLst>
          </p:cNvPr>
          <p:cNvSpPr txBox="1"/>
          <p:nvPr/>
        </p:nvSpPr>
        <p:spPr>
          <a:xfrm>
            <a:off x="-110165" y="1790965"/>
            <a:ext cx="406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 structured playbook for GCCs to assess, compare and </a:t>
            </a:r>
            <a:r>
              <a:rPr lang="en-US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prioritise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AI initiatives.</a:t>
            </a:r>
            <a:endParaRPr lang="en-IN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35" name="TextBox 1034">
            <a:extLst>
              <a:ext uri="{FF2B5EF4-FFF2-40B4-BE49-F238E27FC236}">
                <a16:creationId xmlns:a16="http://schemas.microsoft.com/office/drawing/2014/main" id="{B0FD8ED3-57B2-4654-1D9F-D8A8D3AABFE6}"/>
              </a:ext>
            </a:extLst>
          </p:cNvPr>
          <p:cNvSpPr txBox="1"/>
          <p:nvPr/>
        </p:nvSpPr>
        <p:spPr>
          <a:xfrm>
            <a:off x="3953834" y="1674674"/>
            <a:ext cx="406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It evaluates proposed use cases through four lenses — Business Value, Feasibility, Risk &amp; Compliance, and Strategic Alignment — so leadership can focus resources on the highest impact opportunities.</a:t>
            </a:r>
            <a:endParaRPr lang="en-IN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F5C1D3CD-E1AA-EF04-ABE6-E3BC5265D12B}"/>
              </a:ext>
            </a:extLst>
          </p:cNvPr>
          <p:cNvSpPr txBox="1"/>
          <p:nvPr/>
        </p:nvSpPr>
        <p:spPr>
          <a:xfrm>
            <a:off x="8014786" y="1674674"/>
            <a:ext cx="4064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The framework fosters transparency and evidence‑based decision making, helping avoid the pilot graveyard and building momentum across the enterprise.</a:t>
            </a:r>
            <a:endParaRPr lang="en-IN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039" name="Picture 20" descr="Strategy ">
            <a:extLst>
              <a:ext uri="{FF2B5EF4-FFF2-40B4-BE49-F238E27FC236}">
                <a16:creationId xmlns:a16="http://schemas.microsoft.com/office/drawing/2014/main" id="{C2060BD2-CD7E-BB44-235C-EBFA273D0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58" y="90765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22" descr="Workflow ">
            <a:hlinkClick r:id="rId3" tooltip="Workflow"/>
            <a:extLst>
              <a:ext uri="{FF2B5EF4-FFF2-40B4-BE49-F238E27FC236}">
                <a16:creationId xmlns:a16="http://schemas.microsoft.com/office/drawing/2014/main" id="{30D6FE23-EC33-976C-B1B7-9BC554F00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558" y="90765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24" descr="Framework ">
            <a:hlinkClick r:id="rId5" tooltip="Framework"/>
            <a:extLst>
              <a:ext uri="{FF2B5EF4-FFF2-40B4-BE49-F238E27FC236}">
                <a16:creationId xmlns:a16="http://schemas.microsoft.com/office/drawing/2014/main" id="{8E3C01E4-9844-4F8C-9B36-69C79961C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747" y="90765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: Shape 46">
            <a:extLst>
              <a:ext uri="{FF2B5EF4-FFF2-40B4-BE49-F238E27FC236}">
                <a16:creationId xmlns:a16="http://schemas.microsoft.com/office/drawing/2014/main" id="{A16E65F3-2D3C-6CB8-1855-3759FEC5B32F}"/>
              </a:ext>
            </a:extLst>
          </p:cNvPr>
          <p:cNvSpPr/>
          <p:nvPr/>
        </p:nvSpPr>
        <p:spPr>
          <a:xfrm>
            <a:off x="54427" y="4507974"/>
            <a:ext cx="12024359" cy="1586866"/>
          </a:xfrm>
          <a:custGeom>
            <a:avLst/>
            <a:gdLst>
              <a:gd name="connsiteX0" fmla="*/ 9147259 w 12024359"/>
              <a:gd name="connsiteY0" fmla="*/ 0 h 1586866"/>
              <a:gd name="connsiteX1" fmla="*/ 11958234 w 12024359"/>
              <a:gd name="connsiteY1" fmla="*/ 0 h 1586866"/>
              <a:gd name="connsiteX2" fmla="*/ 12024359 w 12024359"/>
              <a:gd name="connsiteY2" fmla="*/ 66125 h 1586866"/>
              <a:gd name="connsiteX3" fmla="*/ 12024359 w 12024359"/>
              <a:gd name="connsiteY3" fmla="*/ 1520741 h 1586866"/>
              <a:gd name="connsiteX4" fmla="*/ 11958234 w 12024359"/>
              <a:gd name="connsiteY4" fmla="*/ 1586866 h 1586866"/>
              <a:gd name="connsiteX5" fmla="*/ 9147259 w 12024359"/>
              <a:gd name="connsiteY5" fmla="*/ 1586866 h 1586866"/>
              <a:gd name="connsiteX6" fmla="*/ 9081134 w 12024359"/>
              <a:gd name="connsiteY6" fmla="*/ 1520741 h 1586866"/>
              <a:gd name="connsiteX7" fmla="*/ 9081134 w 12024359"/>
              <a:gd name="connsiteY7" fmla="*/ 66125 h 1586866"/>
              <a:gd name="connsiteX8" fmla="*/ 9147259 w 12024359"/>
              <a:gd name="connsiteY8" fmla="*/ 0 h 1586866"/>
              <a:gd name="connsiteX9" fmla="*/ 6120214 w 12024359"/>
              <a:gd name="connsiteY9" fmla="*/ 0 h 1586866"/>
              <a:gd name="connsiteX10" fmla="*/ 8931189 w 12024359"/>
              <a:gd name="connsiteY10" fmla="*/ 0 h 1586866"/>
              <a:gd name="connsiteX11" fmla="*/ 8997314 w 12024359"/>
              <a:gd name="connsiteY11" fmla="*/ 66125 h 1586866"/>
              <a:gd name="connsiteX12" fmla="*/ 8997314 w 12024359"/>
              <a:gd name="connsiteY12" fmla="*/ 1520741 h 1586866"/>
              <a:gd name="connsiteX13" fmla="*/ 8931189 w 12024359"/>
              <a:gd name="connsiteY13" fmla="*/ 1586866 h 1586866"/>
              <a:gd name="connsiteX14" fmla="*/ 6120214 w 12024359"/>
              <a:gd name="connsiteY14" fmla="*/ 1586866 h 1586866"/>
              <a:gd name="connsiteX15" fmla="*/ 6054089 w 12024359"/>
              <a:gd name="connsiteY15" fmla="*/ 1520741 h 1586866"/>
              <a:gd name="connsiteX16" fmla="*/ 6054089 w 12024359"/>
              <a:gd name="connsiteY16" fmla="*/ 66125 h 1586866"/>
              <a:gd name="connsiteX17" fmla="*/ 6120214 w 12024359"/>
              <a:gd name="connsiteY17" fmla="*/ 0 h 1586866"/>
              <a:gd name="connsiteX18" fmla="*/ 3093169 w 12024359"/>
              <a:gd name="connsiteY18" fmla="*/ 0 h 1586866"/>
              <a:gd name="connsiteX19" fmla="*/ 5904144 w 12024359"/>
              <a:gd name="connsiteY19" fmla="*/ 0 h 1586866"/>
              <a:gd name="connsiteX20" fmla="*/ 5970269 w 12024359"/>
              <a:gd name="connsiteY20" fmla="*/ 66125 h 1586866"/>
              <a:gd name="connsiteX21" fmla="*/ 5970269 w 12024359"/>
              <a:gd name="connsiteY21" fmla="*/ 1520741 h 1586866"/>
              <a:gd name="connsiteX22" fmla="*/ 5904144 w 12024359"/>
              <a:gd name="connsiteY22" fmla="*/ 1586866 h 1586866"/>
              <a:gd name="connsiteX23" fmla="*/ 3093169 w 12024359"/>
              <a:gd name="connsiteY23" fmla="*/ 1586866 h 1586866"/>
              <a:gd name="connsiteX24" fmla="*/ 3027044 w 12024359"/>
              <a:gd name="connsiteY24" fmla="*/ 1520741 h 1586866"/>
              <a:gd name="connsiteX25" fmla="*/ 3027044 w 12024359"/>
              <a:gd name="connsiteY25" fmla="*/ 66125 h 1586866"/>
              <a:gd name="connsiteX26" fmla="*/ 3093169 w 12024359"/>
              <a:gd name="connsiteY26" fmla="*/ 0 h 1586866"/>
              <a:gd name="connsiteX27" fmla="*/ 66124 w 12024359"/>
              <a:gd name="connsiteY27" fmla="*/ 0 h 1586866"/>
              <a:gd name="connsiteX28" fmla="*/ 2877100 w 12024359"/>
              <a:gd name="connsiteY28" fmla="*/ 0 h 1586866"/>
              <a:gd name="connsiteX29" fmla="*/ 2943224 w 12024359"/>
              <a:gd name="connsiteY29" fmla="*/ 66125 h 1586866"/>
              <a:gd name="connsiteX30" fmla="*/ 2943224 w 12024359"/>
              <a:gd name="connsiteY30" fmla="*/ 1520741 h 1586866"/>
              <a:gd name="connsiteX31" fmla="*/ 2877100 w 12024359"/>
              <a:gd name="connsiteY31" fmla="*/ 1586866 h 1586866"/>
              <a:gd name="connsiteX32" fmla="*/ 66124 w 12024359"/>
              <a:gd name="connsiteY32" fmla="*/ 1586866 h 1586866"/>
              <a:gd name="connsiteX33" fmla="*/ 0 w 12024359"/>
              <a:gd name="connsiteY33" fmla="*/ 1520741 h 1586866"/>
              <a:gd name="connsiteX34" fmla="*/ 0 w 12024359"/>
              <a:gd name="connsiteY34" fmla="*/ 66125 h 1586866"/>
              <a:gd name="connsiteX35" fmla="*/ 66124 w 12024359"/>
              <a:gd name="connsiteY35" fmla="*/ 0 h 158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024359" h="1586866">
                <a:moveTo>
                  <a:pt x="9147259" y="0"/>
                </a:moveTo>
                <a:lnTo>
                  <a:pt x="11958234" y="0"/>
                </a:lnTo>
                <a:cubicBezTo>
                  <a:pt x="11994754" y="0"/>
                  <a:pt x="12024359" y="29605"/>
                  <a:pt x="12024359" y="66125"/>
                </a:cubicBezTo>
                <a:lnTo>
                  <a:pt x="12024359" y="1520741"/>
                </a:lnTo>
                <a:cubicBezTo>
                  <a:pt x="12024359" y="1557261"/>
                  <a:pt x="11994754" y="1586866"/>
                  <a:pt x="11958234" y="1586866"/>
                </a:cubicBezTo>
                <a:lnTo>
                  <a:pt x="9147259" y="1586866"/>
                </a:lnTo>
                <a:cubicBezTo>
                  <a:pt x="9110739" y="1586866"/>
                  <a:pt x="9081134" y="1557261"/>
                  <a:pt x="9081134" y="1520741"/>
                </a:cubicBezTo>
                <a:lnTo>
                  <a:pt x="9081134" y="66125"/>
                </a:lnTo>
                <a:cubicBezTo>
                  <a:pt x="9081134" y="29605"/>
                  <a:pt x="9110739" y="0"/>
                  <a:pt x="9147259" y="0"/>
                </a:cubicBezTo>
                <a:close/>
                <a:moveTo>
                  <a:pt x="6120214" y="0"/>
                </a:moveTo>
                <a:lnTo>
                  <a:pt x="8931189" y="0"/>
                </a:lnTo>
                <a:cubicBezTo>
                  <a:pt x="8967709" y="0"/>
                  <a:pt x="8997314" y="29605"/>
                  <a:pt x="8997314" y="66125"/>
                </a:cubicBezTo>
                <a:lnTo>
                  <a:pt x="8997314" y="1520741"/>
                </a:lnTo>
                <a:cubicBezTo>
                  <a:pt x="8997314" y="1557261"/>
                  <a:pt x="8967709" y="1586866"/>
                  <a:pt x="8931189" y="1586866"/>
                </a:cubicBezTo>
                <a:lnTo>
                  <a:pt x="6120214" y="1586866"/>
                </a:lnTo>
                <a:cubicBezTo>
                  <a:pt x="6083694" y="1586866"/>
                  <a:pt x="6054089" y="1557261"/>
                  <a:pt x="6054089" y="1520741"/>
                </a:cubicBezTo>
                <a:lnTo>
                  <a:pt x="6054089" y="66125"/>
                </a:lnTo>
                <a:cubicBezTo>
                  <a:pt x="6054089" y="29605"/>
                  <a:pt x="6083694" y="0"/>
                  <a:pt x="6120214" y="0"/>
                </a:cubicBezTo>
                <a:close/>
                <a:moveTo>
                  <a:pt x="3093169" y="0"/>
                </a:moveTo>
                <a:lnTo>
                  <a:pt x="5904144" y="0"/>
                </a:lnTo>
                <a:cubicBezTo>
                  <a:pt x="5940664" y="0"/>
                  <a:pt x="5970269" y="29605"/>
                  <a:pt x="5970269" y="66125"/>
                </a:cubicBezTo>
                <a:lnTo>
                  <a:pt x="5970269" y="1520741"/>
                </a:lnTo>
                <a:cubicBezTo>
                  <a:pt x="5970269" y="1557261"/>
                  <a:pt x="5940664" y="1586866"/>
                  <a:pt x="5904144" y="1586866"/>
                </a:cubicBezTo>
                <a:lnTo>
                  <a:pt x="3093169" y="1586866"/>
                </a:lnTo>
                <a:cubicBezTo>
                  <a:pt x="3056649" y="1586866"/>
                  <a:pt x="3027044" y="1557261"/>
                  <a:pt x="3027044" y="1520741"/>
                </a:cubicBezTo>
                <a:lnTo>
                  <a:pt x="3027044" y="66125"/>
                </a:lnTo>
                <a:cubicBezTo>
                  <a:pt x="3027044" y="29605"/>
                  <a:pt x="3056649" y="0"/>
                  <a:pt x="3093169" y="0"/>
                </a:cubicBezTo>
                <a:close/>
                <a:moveTo>
                  <a:pt x="66124" y="0"/>
                </a:moveTo>
                <a:lnTo>
                  <a:pt x="2877100" y="0"/>
                </a:lnTo>
                <a:cubicBezTo>
                  <a:pt x="2913619" y="0"/>
                  <a:pt x="2943224" y="29605"/>
                  <a:pt x="2943224" y="66125"/>
                </a:cubicBezTo>
                <a:lnTo>
                  <a:pt x="2943224" y="1520741"/>
                </a:lnTo>
                <a:cubicBezTo>
                  <a:pt x="2943224" y="1557261"/>
                  <a:pt x="2913619" y="1586866"/>
                  <a:pt x="2877100" y="1586866"/>
                </a:cubicBezTo>
                <a:lnTo>
                  <a:pt x="66124" y="1586866"/>
                </a:lnTo>
                <a:cubicBezTo>
                  <a:pt x="29605" y="1586866"/>
                  <a:pt x="0" y="1557261"/>
                  <a:pt x="0" y="1520741"/>
                </a:cubicBezTo>
                <a:lnTo>
                  <a:pt x="0" y="66125"/>
                </a:lnTo>
                <a:cubicBezTo>
                  <a:pt x="0" y="29605"/>
                  <a:pt x="29605" y="0"/>
                  <a:pt x="66124" y="0"/>
                </a:cubicBezTo>
                <a:close/>
              </a:path>
            </a:pathLst>
          </a:custGeom>
          <a:gradFill flip="none" rotWithShape="1">
            <a:gsLst>
              <a:gs pos="0">
                <a:srgbClr val="A6A2D3">
                  <a:tint val="66000"/>
                  <a:satMod val="160000"/>
                </a:srgbClr>
              </a:gs>
              <a:gs pos="50000">
                <a:srgbClr val="A6A2D3">
                  <a:tint val="44500"/>
                  <a:satMod val="160000"/>
                </a:srgbClr>
              </a:gs>
              <a:gs pos="100000">
                <a:srgbClr val="A6A2D3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>
            <a:solidFill>
              <a:srgbClr val="E5EFF8"/>
            </a:solidFill>
            <a:prstDash val="solid"/>
          </a:ln>
        </p:spPr>
        <p:txBody>
          <a:bodyPr wrap="square">
            <a:noAutofit/>
          </a:bodyPr>
          <a:lstStyle/>
          <a:p>
            <a:endParaRPr/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AED41CBE-5051-656F-C9E5-7319319AE54B}"/>
              </a:ext>
            </a:extLst>
          </p:cNvPr>
          <p:cNvSpPr/>
          <p:nvPr/>
        </p:nvSpPr>
        <p:spPr>
          <a:xfrm>
            <a:off x="54426" y="5527150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Business Value</a:t>
            </a:r>
            <a:endParaRPr lang="en-US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ED0C2621-5499-ACBD-75B3-ED034BC4ADA3}"/>
              </a:ext>
            </a:extLst>
          </p:cNvPr>
          <p:cNvSpPr/>
          <p:nvPr/>
        </p:nvSpPr>
        <p:spPr>
          <a:xfrm>
            <a:off x="3081853" y="5527150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Feasibility</a:t>
            </a: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6101FE2B-9A1C-973C-4CEE-A1268CAA1CCC}"/>
              </a:ext>
            </a:extLst>
          </p:cNvPr>
          <p:cNvSpPr/>
          <p:nvPr/>
        </p:nvSpPr>
        <p:spPr>
          <a:xfrm>
            <a:off x="6107754" y="5527150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Risk &amp; Compliance</a:t>
            </a: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93E61C1A-48D4-F7D7-A1F7-8522443BCB60}"/>
              </a:ext>
            </a:extLst>
          </p:cNvPr>
          <p:cNvSpPr/>
          <p:nvPr/>
        </p:nvSpPr>
        <p:spPr>
          <a:xfrm>
            <a:off x="9133655" y="5527150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Strategic Alignment</a:t>
            </a:r>
          </a:p>
        </p:txBody>
      </p:sp>
      <p:pic>
        <p:nvPicPr>
          <p:cNvPr id="10" name="Picture 12" descr="Briefcase ">
            <a:extLst>
              <a:ext uri="{FF2B5EF4-FFF2-40B4-BE49-F238E27FC236}">
                <a16:creationId xmlns:a16="http://schemas.microsoft.com/office/drawing/2014/main" id="{D81936ED-BE18-16E2-DE48-3592C8760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91" y="478168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Feasibility ">
            <a:extLst>
              <a:ext uri="{FF2B5EF4-FFF2-40B4-BE49-F238E27FC236}">
                <a16:creationId xmlns:a16="http://schemas.microsoft.com/office/drawing/2014/main" id="{6BFA0AC4-B04D-6C51-1E7F-D19933A2C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24" y="478168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Regulation ">
            <a:extLst>
              <a:ext uri="{FF2B5EF4-FFF2-40B4-BE49-F238E27FC236}">
                <a16:creationId xmlns:a16="http://schemas.microsoft.com/office/drawing/2014/main" id="{B1D62506-9A42-0920-B9A3-006CB8789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0" y="478168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Strategic ">
            <a:extLst>
              <a:ext uri="{FF2B5EF4-FFF2-40B4-BE49-F238E27FC236}">
                <a16:creationId xmlns:a16="http://schemas.microsoft.com/office/drawing/2014/main" id="{E6598F24-D581-B33A-C1E9-C0EDDBA0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420" y="478168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31C7DD-0451-913E-273E-5FD3755BD580}"/>
              </a:ext>
            </a:extLst>
          </p:cNvPr>
          <p:cNvSpPr txBox="1"/>
          <p:nvPr/>
        </p:nvSpPr>
        <p:spPr>
          <a:xfrm>
            <a:off x="4826665" y="406165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Framework Dimensions</a:t>
            </a:r>
          </a:p>
        </p:txBody>
      </p:sp>
    </p:spTree>
    <p:extLst>
      <p:ext uri="{BB962C8B-B14F-4D97-AF65-F5344CB8AC3E}">
        <p14:creationId xmlns:p14="http://schemas.microsoft.com/office/powerpoint/2010/main" val="368869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DF2C5A-0DD4-619F-2E01-0E911A316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C56F53-D5AA-8298-8EC6-B293CA45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D48A3C42-D59D-C74F-7F0C-074FD90E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29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099F0D-EA35-E398-582D-0B483542AAD2}"/>
              </a:ext>
            </a:extLst>
          </p:cNvPr>
          <p:cNvSpPr txBox="1"/>
          <p:nvPr/>
        </p:nvSpPr>
        <p:spPr>
          <a:xfrm>
            <a:off x="1256270" y="2594919"/>
            <a:ext cx="620927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6684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84CD09-CE01-D574-7291-6C3E99D11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725A30-3AAA-B079-F654-7F713B6F3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7745C3-225A-B774-116F-16BD344AF920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FC53C8-774D-277A-9537-04C2383E3F7D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Example: </a:t>
            </a:r>
            <a:r>
              <a:rPr lang="en-US" sz="2400" err="1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Prioritisation</a:t>
            </a:r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 Overview </a:t>
            </a: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A9252A20-85D9-2398-8CD6-6AA775822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136331"/>
              </p:ext>
            </p:extLst>
          </p:nvPr>
        </p:nvGraphicFramePr>
        <p:xfrm>
          <a:off x="237986" y="1280159"/>
          <a:ext cx="11716028" cy="42348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92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9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6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Dimension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Weight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Purpose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Example Sub‑Criteria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Business Value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40%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Quantify tangible benefits across revenue, cost, risk and experience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Revenue growth; cost efficiency; risk mitigation; experience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Feasibility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30%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Assess data readiness, technology maturity, talent availability and time to value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Data readiness; technology readiness; skills availability; time to value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Risk &amp; Compliance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20%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Ensure responsible AI adoption by analysing regulatory, ethical and privacy impacts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Regulatory sensitivity; ethical concerns; data privacy; reputation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Strategic Alignment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Align with corporate strategy, GCC mandate, leadership sponsorship and reuse potential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Enterprise strategy; GCC mandate; leadership sponsorship; ecosystem fit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12" descr="Briefcase ">
            <a:extLst>
              <a:ext uri="{FF2B5EF4-FFF2-40B4-BE49-F238E27FC236}">
                <a16:creationId xmlns:a16="http://schemas.microsoft.com/office/drawing/2014/main" id="{5BF481E3-52CB-ADB7-F248-D5AB06859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1989500"/>
            <a:ext cx="545442" cy="54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Feasibility ">
            <a:extLst>
              <a:ext uri="{FF2B5EF4-FFF2-40B4-BE49-F238E27FC236}">
                <a16:creationId xmlns:a16="http://schemas.microsoft.com/office/drawing/2014/main" id="{96146BE1-C358-3273-521E-7478D859E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287532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Regulation ">
            <a:extLst>
              <a:ext uri="{FF2B5EF4-FFF2-40B4-BE49-F238E27FC236}">
                <a16:creationId xmlns:a16="http://schemas.microsoft.com/office/drawing/2014/main" id="{91F7AE60-FBB7-E983-775E-CD9B63BB9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38151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Strategic ">
            <a:extLst>
              <a:ext uri="{FF2B5EF4-FFF2-40B4-BE49-F238E27FC236}">
                <a16:creationId xmlns:a16="http://schemas.microsoft.com/office/drawing/2014/main" id="{5E7AF860-2A6B-09B9-A62F-DC322F0C8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475487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19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C828D9-7985-C74A-CD56-FFDD9F1DC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DF4D9B-CE0D-4368-D109-F8C8AFD9F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66F67-2B86-1DC2-550C-69E59DCD2867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923CBD-DB24-4FD1-6E58-69557678A3B6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Overview Template </a:t>
            </a: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65ECFC22-FA94-2054-2FC3-157A62ABB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793130"/>
              </p:ext>
            </p:extLst>
          </p:nvPr>
        </p:nvGraphicFramePr>
        <p:xfrm>
          <a:off x="237986" y="1280159"/>
          <a:ext cx="11716028" cy="423481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90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1764">
                  <a:extLst>
                    <a:ext uri="{9D8B030D-6E8A-4147-A177-3AD203B41FA5}">
                      <a16:colId xmlns:a16="http://schemas.microsoft.com/office/drawing/2014/main" val="1942952530"/>
                    </a:ext>
                  </a:extLst>
                </a:gridCol>
                <a:gridCol w="2540825">
                  <a:extLst>
                    <a:ext uri="{9D8B030D-6E8A-4147-A177-3AD203B41FA5}">
                      <a16:colId xmlns:a16="http://schemas.microsoft.com/office/drawing/2014/main" val="4019161526"/>
                    </a:ext>
                  </a:extLst>
                </a:gridCol>
              </a:tblGrid>
              <a:tr h="5024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Dimension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Weight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Purpose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Sub‑Criteria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Score (1–5)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Remarks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Business Value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Feasibility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Risk &amp; Compliance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628650" indent="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Strategic Alignment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12" descr="Briefcase ">
            <a:extLst>
              <a:ext uri="{FF2B5EF4-FFF2-40B4-BE49-F238E27FC236}">
                <a16:creationId xmlns:a16="http://schemas.microsoft.com/office/drawing/2014/main" id="{826EDEBD-52E3-FF71-CECD-BAEA12EEC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192534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Feasibility ">
            <a:extLst>
              <a:ext uri="{FF2B5EF4-FFF2-40B4-BE49-F238E27FC236}">
                <a16:creationId xmlns:a16="http://schemas.microsoft.com/office/drawing/2014/main" id="{114A3C98-C3B7-2F39-97D8-BDDF6930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287532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Regulation ">
            <a:extLst>
              <a:ext uri="{FF2B5EF4-FFF2-40B4-BE49-F238E27FC236}">
                <a16:creationId xmlns:a16="http://schemas.microsoft.com/office/drawing/2014/main" id="{53D898B7-8374-7441-E5B5-AEE29348A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38151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Strategic ">
            <a:extLst>
              <a:ext uri="{FF2B5EF4-FFF2-40B4-BE49-F238E27FC236}">
                <a16:creationId xmlns:a16="http://schemas.microsoft.com/office/drawing/2014/main" id="{F3F8CD58-D5EB-C3B5-D92C-E30DBC1AC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" y="475487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88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DEE07D-B4AC-E6EE-5A3E-6235740D8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8C419A-5328-AA7E-7B1E-2860D8BBA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F0BD43-3E40-176C-48FD-B4113FE455E4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8E7AD4-367E-37F4-26C4-EFE1C945D1DF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Business Value Assessment - Guidance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5C0124A-36BF-5D68-5BED-8342EADCEC06}"/>
              </a:ext>
            </a:extLst>
          </p:cNvPr>
          <p:cNvSpPr/>
          <p:nvPr/>
        </p:nvSpPr>
        <p:spPr>
          <a:xfrm>
            <a:off x="83821" y="1184693"/>
            <a:ext cx="12024359" cy="1586866"/>
          </a:xfrm>
          <a:custGeom>
            <a:avLst/>
            <a:gdLst>
              <a:gd name="connsiteX0" fmla="*/ 9147259 w 12024359"/>
              <a:gd name="connsiteY0" fmla="*/ 0 h 1586866"/>
              <a:gd name="connsiteX1" fmla="*/ 11958234 w 12024359"/>
              <a:gd name="connsiteY1" fmla="*/ 0 h 1586866"/>
              <a:gd name="connsiteX2" fmla="*/ 12024359 w 12024359"/>
              <a:gd name="connsiteY2" fmla="*/ 66125 h 1586866"/>
              <a:gd name="connsiteX3" fmla="*/ 12024359 w 12024359"/>
              <a:gd name="connsiteY3" fmla="*/ 1520741 h 1586866"/>
              <a:gd name="connsiteX4" fmla="*/ 11958234 w 12024359"/>
              <a:gd name="connsiteY4" fmla="*/ 1586866 h 1586866"/>
              <a:gd name="connsiteX5" fmla="*/ 9147259 w 12024359"/>
              <a:gd name="connsiteY5" fmla="*/ 1586866 h 1586866"/>
              <a:gd name="connsiteX6" fmla="*/ 9081134 w 12024359"/>
              <a:gd name="connsiteY6" fmla="*/ 1520741 h 1586866"/>
              <a:gd name="connsiteX7" fmla="*/ 9081134 w 12024359"/>
              <a:gd name="connsiteY7" fmla="*/ 66125 h 1586866"/>
              <a:gd name="connsiteX8" fmla="*/ 9147259 w 12024359"/>
              <a:gd name="connsiteY8" fmla="*/ 0 h 1586866"/>
              <a:gd name="connsiteX9" fmla="*/ 6120214 w 12024359"/>
              <a:gd name="connsiteY9" fmla="*/ 0 h 1586866"/>
              <a:gd name="connsiteX10" fmla="*/ 8931189 w 12024359"/>
              <a:gd name="connsiteY10" fmla="*/ 0 h 1586866"/>
              <a:gd name="connsiteX11" fmla="*/ 8997314 w 12024359"/>
              <a:gd name="connsiteY11" fmla="*/ 66125 h 1586866"/>
              <a:gd name="connsiteX12" fmla="*/ 8997314 w 12024359"/>
              <a:gd name="connsiteY12" fmla="*/ 1520741 h 1586866"/>
              <a:gd name="connsiteX13" fmla="*/ 8931189 w 12024359"/>
              <a:gd name="connsiteY13" fmla="*/ 1586866 h 1586866"/>
              <a:gd name="connsiteX14" fmla="*/ 6120214 w 12024359"/>
              <a:gd name="connsiteY14" fmla="*/ 1586866 h 1586866"/>
              <a:gd name="connsiteX15" fmla="*/ 6054089 w 12024359"/>
              <a:gd name="connsiteY15" fmla="*/ 1520741 h 1586866"/>
              <a:gd name="connsiteX16" fmla="*/ 6054089 w 12024359"/>
              <a:gd name="connsiteY16" fmla="*/ 66125 h 1586866"/>
              <a:gd name="connsiteX17" fmla="*/ 6120214 w 12024359"/>
              <a:gd name="connsiteY17" fmla="*/ 0 h 1586866"/>
              <a:gd name="connsiteX18" fmla="*/ 3093169 w 12024359"/>
              <a:gd name="connsiteY18" fmla="*/ 0 h 1586866"/>
              <a:gd name="connsiteX19" fmla="*/ 5904144 w 12024359"/>
              <a:gd name="connsiteY19" fmla="*/ 0 h 1586866"/>
              <a:gd name="connsiteX20" fmla="*/ 5970269 w 12024359"/>
              <a:gd name="connsiteY20" fmla="*/ 66125 h 1586866"/>
              <a:gd name="connsiteX21" fmla="*/ 5970269 w 12024359"/>
              <a:gd name="connsiteY21" fmla="*/ 1520741 h 1586866"/>
              <a:gd name="connsiteX22" fmla="*/ 5904144 w 12024359"/>
              <a:gd name="connsiteY22" fmla="*/ 1586866 h 1586866"/>
              <a:gd name="connsiteX23" fmla="*/ 3093169 w 12024359"/>
              <a:gd name="connsiteY23" fmla="*/ 1586866 h 1586866"/>
              <a:gd name="connsiteX24" fmla="*/ 3027044 w 12024359"/>
              <a:gd name="connsiteY24" fmla="*/ 1520741 h 1586866"/>
              <a:gd name="connsiteX25" fmla="*/ 3027044 w 12024359"/>
              <a:gd name="connsiteY25" fmla="*/ 66125 h 1586866"/>
              <a:gd name="connsiteX26" fmla="*/ 3093169 w 12024359"/>
              <a:gd name="connsiteY26" fmla="*/ 0 h 1586866"/>
              <a:gd name="connsiteX27" fmla="*/ 66124 w 12024359"/>
              <a:gd name="connsiteY27" fmla="*/ 0 h 1586866"/>
              <a:gd name="connsiteX28" fmla="*/ 2877100 w 12024359"/>
              <a:gd name="connsiteY28" fmla="*/ 0 h 1586866"/>
              <a:gd name="connsiteX29" fmla="*/ 2943224 w 12024359"/>
              <a:gd name="connsiteY29" fmla="*/ 66125 h 1586866"/>
              <a:gd name="connsiteX30" fmla="*/ 2943224 w 12024359"/>
              <a:gd name="connsiteY30" fmla="*/ 1520741 h 1586866"/>
              <a:gd name="connsiteX31" fmla="*/ 2877100 w 12024359"/>
              <a:gd name="connsiteY31" fmla="*/ 1586866 h 1586866"/>
              <a:gd name="connsiteX32" fmla="*/ 66124 w 12024359"/>
              <a:gd name="connsiteY32" fmla="*/ 1586866 h 1586866"/>
              <a:gd name="connsiteX33" fmla="*/ 0 w 12024359"/>
              <a:gd name="connsiteY33" fmla="*/ 1520741 h 1586866"/>
              <a:gd name="connsiteX34" fmla="*/ 0 w 12024359"/>
              <a:gd name="connsiteY34" fmla="*/ 66125 h 1586866"/>
              <a:gd name="connsiteX35" fmla="*/ 66124 w 12024359"/>
              <a:gd name="connsiteY35" fmla="*/ 0 h 158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024359" h="1586866">
                <a:moveTo>
                  <a:pt x="9147259" y="0"/>
                </a:moveTo>
                <a:lnTo>
                  <a:pt x="11958234" y="0"/>
                </a:lnTo>
                <a:cubicBezTo>
                  <a:pt x="11994754" y="0"/>
                  <a:pt x="12024359" y="29605"/>
                  <a:pt x="12024359" y="66125"/>
                </a:cubicBezTo>
                <a:lnTo>
                  <a:pt x="12024359" y="1520741"/>
                </a:lnTo>
                <a:cubicBezTo>
                  <a:pt x="12024359" y="1557261"/>
                  <a:pt x="11994754" y="1586866"/>
                  <a:pt x="11958234" y="1586866"/>
                </a:cubicBezTo>
                <a:lnTo>
                  <a:pt x="9147259" y="1586866"/>
                </a:lnTo>
                <a:cubicBezTo>
                  <a:pt x="9110739" y="1586866"/>
                  <a:pt x="9081134" y="1557261"/>
                  <a:pt x="9081134" y="1520741"/>
                </a:cubicBezTo>
                <a:lnTo>
                  <a:pt x="9081134" y="66125"/>
                </a:lnTo>
                <a:cubicBezTo>
                  <a:pt x="9081134" y="29605"/>
                  <a:pt x="9110739" y="0"/>
                  <a:pt x="9147259" y="0"/>
                </a:cubicBezTo>
                <a:close/>
                <a:moveTo>
                  <a:pt x="6120214" y="0"/>
                </a:moveTo>
                <a:lnTo>
                  <a:pt x="8931189" y="0"/>
                </a:lnTo>
                <a:cubicBezTo>
                  <a:pt x="8967709" y="0"/>
                  <a:pt x="8997314" y="29605"/>
                  <a:pt x="8997314" y="66125"/>
                </a:cubicBezTo>
                <a:lnTo>
                  <a:pt x="8997314" y="1520741"/>
                </a:lnTo>
                <a:cubicBezTo>
                  <a:pt x="8997314" y="1557261"/>
                  <a:pt x="8967709" y="1586866"/>
                  <a:pt x="8931189" y="1586866"/>
                </a:cubicBezTo>
                <a:lnTo>
                  <a:pt x="6120214" y="1586866"/>
                </a:lnTo>
                <a:cubicBezTo>
                  <a:pt x="6083694" y="1586866"/>
                  <a:pt x="6054089" y="1557261"/>
                  <a:pt x="6054089" y="1520741"/>
                </a:cubicBezTo>
                <a:lnTo>
                  <a:pt x="6054089" y="66125"/>
                </a:lnTo>
                <a:cubicBezTo>
                  <a:pt x="6054089" y="29605"/>
                  <a:pt x="6083694" y="0"/>
                  <a:pt x="6120214" y="0"/>
                </a:cubicBezTo>
                <a:close/>
                <a:moveTo>
                  <a:pt x="3093169" y="0"/>
                </a:moveTo>
                <a:lnTo>
                  <a:pt x="5904144" y="0"/>
                </a:lnTo>
                <a:cubicBezTo>
                  <a:pt x="5940664" y="0"/>
                  <a:pt x="5970269" y="29605"/>
                  <a:pt x="5970269" y="66125"/>
                </a:cubicBezTo>
                <a:lnTo>
                  <a:pt x="5970269" y="1520741"/>
                </a:lnTo>
                <a:cubicBezTo>
                  <a:pt x="5970269" y="1557261"/>
                  <a:pt x="5940664" y="1586866"/>
                  <a:pt x="5904144" y="1586866"/>
                </a:cubicBezTo>
                <a:lnTo>
                  <a:pt x="3093169" y="1586866"/>
                </a:lnTo>
                <a:cubicBezTo>
                  <a:pt x="3056649" y="1586866"/>
                  <a:pt x="3027044" y="1557261"/>
                  <a:pt x="3027044" y="1520741"/>
                </a:cubicBezTo>
                <a:lnTo>
                  <a:pt x="3027044" y="66125"/>
                </a:lnTo>
                <a:cubicBezTo>
                  <a:pt x="3027044" y="29605"/>
                  <a:pt x="3056649" y="0"/>
                  <a:pt x="3093169" y="0"/>
                </a:cubicBezTo>
                <a:close/>
                <a:moveTo>
                  <a:pt x="66124" y="0"/>
                </a:moveTo>
                <a:lnTo>
                  <a:pt x="2877100" y="0"/>
                </a:lnTo>
                <a:cubicBezTo>
                  <a:pt x="2913619" y="0"/>
                  <a:pt x="2943224" y="29605"/>
                  <a:pt x="2943224" y="66125"/>
                </a:cubicBezTo>
                <a:lnTo>
                  <a:pt x="2943224" y="1520741"/>
                </a:lnTo>
                <a:cubicBezTo>
                  <a:pt x="2943224" y="1557261"/>
                  <a:pt x="2913619" y="1586866"/>
                  <a:pt x="2877100" y="1586866"/>
                </a:cubicBezTo>
                <a:lnTo>
                  <a:pt x="66124" y="1586866"/>
                </a:lnTo>
                <a:cubicBezTo>
                  <a:pt x="29605" y="1586866"/>
                  <a:pt x="0" y="1557261"/>
                  <a:pt x="0" y="1520741"/>
                </a:cubicBezTo>
                <a:lnTo>
                  <a:pt x="0" y="66125"/>
                </a:lnTo>
                <a:cubicBezTo>
                  <a:pt x="0" y="29605"/>
                  <a:pt x="29605" y="0"/>
                  <a:pt x="66124" y="0"/>
                </a:cubicBezTo>
                <a:close/>
              </a:path>
            </a:pathLst>
          </a:custGeom>
          <a:gradFill flip="none" rotWithShape="1">
            <a:gsLst>
              <a:gs pos="0">
                <a:srgbClr val="A6A2D3">
                  <a:tint val="66000"/>
                  <a:satMod val="160000"/>
                </a:srgbClr>
              </a:gs>
              <a:gs pos="50000">
                <a:srgbClr val="A6A2D3">
                  <a:tint val="44500"/>
                  <a:satMod val="160000"/>
                </a:srgbClr>
              </a:gs>
              <a:gs pos="100000">
                <a:srgbClr val="A6A2D3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>
            <a:solidFill>
              <a:srgbClr val="E5EFF8"/>
            </a:solidFill>
            <a:prstDash val="solid"/>
          </a:ln>
        </p:spPr>
        <p:txBody>
          <a:bodyPr wrap="square">
            <a:noAutofit/>
          </a:bodyPr>
          <a:lstStyle/>
          <a:p>
            <a:endParaRPr/>
          </a:p>
        </p:txBody>
      </p:sp>
      <p:sp>
        <p:nvSpPr>
          <p:cNvPr id="48" name="Text 2">
            <a:extLst>
              <a:ext uri="{FF2B5EF4-FFF2-40B4-BE49-F238E27FC236}">
                <a16:creationId xmlns:a16="http://schemas.microsoft.com/office/drawing/2014/main" id="{A19AC79B-85F4-7AB6-F867-B7A243F1896C}"/>
              </a:ext>
            </a:extLst>
          </p:cNvPr>
          <p:cNvSpPr/>
          <p:nvPr/>
        </p:nvSpPr>
        <p:spPr>
          <a:xfrm>
            <a:off x="83820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Revenue Growth</a:t>
            </a:r>
          </a:p>
        </p:txBody>
      </p:sp>
      <p:sp>
        <p:nvSpPr>
          <p:cNvPr id="49" name="Text 2">
            <a:extLst>
              <a:ext uri="{FF2B5EF4-FFF2-40B4-BE49-F238E27FC236}">
                <a16:creationId xmlns:a16="http://schemas.microsoft.com/office/drawing/2014/main" id="{0E0A9148-AA2A-FFF6-43D3-2F282FB896EE}"/>
              </a:ext>
            </a:extLst>
          </p:cNvPr>
          <p:cNvSpPr/>
          <p:nvPr/>
        </p:nvSpPr>
        <p:spPr>
          <a:xfrm>
            <a:off x="3111247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Cost Efficiency</a:t>
            </a:r>
          </a:p>
        </p:txBody>
      </p:sp>
      <p:sp>
        <p:nvSpPr>
          <p:cNvPr id="50" name="Text 2">
            <a:extLst>
              <a:ext uri="{FF2B5EF4-FFF2-40B4-BE49-F238E27FC236}">
                <a16:creationId xmlns:a16="http://schemas.microsoft.com/office/drawing/2014/main" id="{B200E322-9A68-A88F-A982-AAB1BD768D2F}"/>
              </a:ext>
            </a:extLst>
          </p:cNvPr>
          <p:cNvSpPr/>
          <p:nvPr/>
        </p:nvSpPr>
        <p:spPr>
          <a:xfrm>
            <a:off x="6137148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Risk Reduction</a:t>
            </a:r>
          </a:p>
        </p:txBody>
      </p:sp>
      <p:sp>
        <p:nvSpPr>
          <p:cNvPr id="51" name="Text 2">
            <a:extLst>
              <a:ext uri="{FF2B5EF4-FFF2-40B4-BE49-F238E27FC236}">
                <a16:creationId xmlns:a16="http://schemas.microsoft.com/office/drawing/2014/main" id="{D15920A5-E35E-A943-F652-C1BB9901CA10}"/>
              </a:ext>
            </a:extLst>
          </p:cNvPr>
          <p:cNvSpPr/>
          <p:nvPr/>
        </p:nvSpPr>
        <p:spPr>
          <a:xfrm>
            <a:off x="9163049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Experience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F600CF2-C747-0378-279F-03F4C44D2878}"/>
              </a:ext>
            </a:extLst>
          </p:cNvPr>
          <p:cNvCxnSpPr>
            <a:cxnSpLocks/>
          </p:cNvCxnSpPr>
          <p:nvPr/>
        </p:nvCxnSpPr>
        <p:spPr>
          <a:xfrm>
            <a:off x="3048000" y="3038475"/>
            <a:ext cx="0" cy="2657475"/>
          </a:xfrm>
          <a:prstGeom prst="line">
            <a:avLst/>
          </a:prstGeom>
          <a:ln w="28575"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3F04877-A021-F59F-6AD0-1BEE4447C7F8}"/>
              </a:ext>
            </a:extLst>
          </p:cNvPr>
          <p:cNvCxnSpPr>
            <a:cxnSpLocks/>
          </p:cNvCxnSpPr>
          <p:nvPr/>
        </p:nvCxnSpPr>
        <p:spPr>
          <a:xfrm>
            <a:off x="6096000" y="3038475"/>
            <a:ext cx="0" cy="2657475"/>
          </a:xfrm>
          <a:prstGeom prst="line">
            <a:avLst/>
          </a:prstGeom>
          <a:ln w="28575"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4065E557-6CFE-C212-8848-3C0A8012CAD4}"/>
              </a:ext>
            </a:extLst>
          </p:cNvPr>
          <p:cNvSpPr txBox="1"/>
          <p:nvPr/>
        </p:nvSpPr>
        <p:spPr>
          <a:xfrm>
            <a:off x="0" y="3625810"/>
            <a:ext cx="302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Evaluate potential revenue uplift through new products, upsell and cross‑sell.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4F6D0A-15C5-6E22-FB60-B8C46338DE06}"/>
              </a:ext>
            </a:extLst>
          </p:cNvPr>
          <p:cNvCxnSpPr>
            <a:cxnSpLocks/>
          </p:cNvCxnSpPr>
          <p:nvPr/>
        </p:nvCxnSpPr>
        <p:spPr>
          <a:xfrm>
            <a:off x="9144000" y="3038475"/>
            <a:ext cx="0" cy="2657475"/>
          </a:xfrm>
          <a:prstGeom prst="line">
            <a:avLst/>
          </a:prstGeom>
          <a:ln w="28575"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96FF35-29EC-DF82-ED2C-937DE4B009E9}"/>
              </a:ext>
            </a:extLst>
          </p:cNvPr>
          <p:cNvSpPr txBox="1"/>
          <p:nvPr/>
        </p:nvSpPr>
        <p:spPr>
          <a:xfrm>
            <a:off x="3027429" y="3625810"/>
            <a:ext cx="302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Measure cost efficiency via automation, </a:t>
            </a:r>
            <a:r>
              <a:rPr lang="en-US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optimisation</a:t>
            </a:r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and productivity gains.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0FFF8-0607-44CD-E35A-07D2E72AEC0C}"/>
              </a:ext>
            </a:extLst>
          </p:cNvPr>
          <p:cNvSpPr txBox="1"/>
          <p:nvPr/>
        </p:nvSpPr>
        <p:spPr>
          <a:xfrm>
            <a:off x="6135624" y="3625810"/>
            <a:ext cx="302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Assess the extent of risk mitigation such as fraud detection and compliance.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9993C-DEFB-3331-F62D-7D4473EEF889}"/>
              </a:ext>
            </a:extLst>
          </p:cNvPr>
          <p:cNvSpPr txBox="1"/>
          <p:nvPr/>
        </p:nvSpPr>
        <p:spPr>
          <a:xfrm>
            <a:off x="9144000" y="3625810"/>
            <a:ext cx="302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Consider improvements to customer or employee experience and satisfaction.</a:t>
            </a:r>
          </a:p>
        </p:txBody>
      </p:sp>
      <p:pic>
        <p:nvPicPr>
          <p:cNvPr id="2050" name="Picture 2" descr="Revenue ">
            <a:extLst>
              <a:ext uri="{FF2B5EF4-FFF2-40B4-BE49-F238E27FC236}">
                <a16:creationId xmlns:a16="http://schemas.microsoft.com/office/drawing/2014/main" id="{AFA7D432-407C-4BE4-7DF7-3F4F4B569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4" y="1469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fficient ">
            <a:extLst>
              <a:ext uri="{FF2B5EF4-FFF2-40B4-BE49-F238E27FC236}">
                <a16:creationId xmlns:a16="http://schemas.microsoft.com/office/drawing/2014/main" id="{01A6C88C-57BF-3117-2EA9-E477AE0D1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12" y="1469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w performance ">
            <a:hlinkClick r:id="rId4" tooltip="Low performance"/>
            <a:extLst>
              <a:ext uri="{FF2B5EF4-FFF2-40B4-BE49-F238E27FC236}">
                <a16:creationId xmlns:a16="http://schemas.microsoft.com/office/drawing/2014/main" id="{04313B94-DEF3-6AEA-867F-199A38DE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438" y="1469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view ">
            <a:extLst>
              <a:ext uri="{FF2B5EF4-FFF2-40B4-BE49-F238E27FC236}">
                <a16:creationId xmlns:a16="http://schemas.microsoft.com/office/drawing/2014/main" id="{8E528350-E0F9-BCDB-BA14-75FC88EC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814" y="1469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arning ">
            <a:hlinkClick r:id="rId7" tooltip="Earning"/>
            <a:extLst>
              <a:ext uri="{FF2B5EF4-FFF2-40B4-BE49-F238E27FC236}">
                <a16:creationId xmlns:a16="http://schemas.microsoft.com/office/drawing/2014/main" id="{0D1BA76F-5006-04A1-0D65-67416A436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98301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sset utilization ">
            <a:extLst>
              <a:ext uri="{FF2B5EF4-FFF2-40B4-BE49-F238E27FC236}">
                <a16:creationId xmlns:a16="http://schemas.microsoft.com/office/drawing/2014/main" id="{0E3B04EB-201E-30F7-41CE-E2A22DC1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38" y="298301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itigation ">
            <a:extLst>
              <a:ext uri="{FF2B5EF4-FFF2-40B4-BE49-F238E27FC236}">
                <a16:creationId xmlns:a16="http://schemas.microsoft.com/office/drawing/2014/main" id="{FBAF20CE-9F7A-554E-B7FE-00056CBB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98" y="298301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ate ">
            <a:extLst>
              <a:ext uri="{FF2B5EF4-FFF2-40B4-BE49-F238E27FC236}">
                <a16:creationId xmlns:a16="http://schemas.microsoft.com/office/drawing/2014/main" id="{91DCE381-2009-D94E-EAAE-6FD0D1F0D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4" y="298301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21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DE4CE1-F3ED-D2DB-E1B6-DEC407BEF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B5B436-821B-89AC-6F29-C3C2B9CBC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AA7F8-75BE-7D02-9B0A-D4648916FF01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5D1B0-4B4E-6E81-A6EC-EF2FE40A3B3A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Business Value – Example</a:t>
            </a: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22938DA8-807A-05EF-25B5-93680DDA7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46925"/>
              </p:ext>
            </p:extLst>
          </p:nvPr>
        </p:nvGraphicFramePr>
        <p:xfrm>
          <a:off x="232500" y="1024432"/>
          <a:ext cx="11727001" cy="51679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3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901">
                  <a:extLst>
                    <a:ext uri="{9D8B030D-6E8A-4147-A177-3AD203B41FA5}">
                      <a16:colId xmlns:a16="http://schemas.microsoft.com/office/drawing/2014/main" val="1942952530"/>
                    </a:ext>
                  </a:extLst>
                </a:gridCol>
              </a:tblGrid>
              <a:tr h="5024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Sub‑Criteria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Weight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Description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Example Score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Weighted Score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Revenue Growth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Upsell potential via recommendation engine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0.4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Cost Efficiency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15%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Process automation to reduce manual cost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0.75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Risk Reduction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Real‑time fraud detection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0.30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Experience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Improve CSAT via personalisation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0.20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Total Business Value</a:t>
                      </a: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40%</a:t>
                      </a: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 b="1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 b="1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1.65 / 2.0</a:t>
                      </a: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45651"/>
                  </a:ext>
                </a:extLst>
              </a:tr>
            </a:tbl>
          </a:graphicData>
        </a:graphic>
      </p:graphicFrame>
      <p:pic>
        <p:nvPicPr>
          <p:cNvPr id="10" name="Picture 2" descr="Revenue ">
            <a:extLst>
              <a:ext uri="{FF2B5EF4-FFF2-40B4-BE49-F238E27FC236}">
                <a16:creationId xmlns:a16="http://schemas.microsoft.com/office/drawing/2014/main" id="{2384C056-0B4A-9685-70E3-EC3EDDEC5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16979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fficient ">
            <a:extLst>
              <a:ext uri="{FF2B5EF4-FFF2-40B4-BE49-F238E27FC236}">
                <a16:creationId xmlns:a16="http://schemas.microsoft.com/office/drawing/2014/main" id="{0AEA9FC9-C70F-8110-801D-293C7A32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265086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Low performance ">
            <a:hlinkClick r:id="rId4" tooltip="Low performance"/>
            <a:extLst>
              <a:ext uri="{FF2B5EF4-FFF2-40B4-BE49-F238E27FC236}">
                <a16:creationId xmlns:a16="http://schemas.microsoft.com/office/drawing/2014/main" id="{44A390A4-3226-A4F3-F5B5-F1ABF427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352833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eview ">
            <a:extLst>
              <a:ext uri="{FF2B5EF4-FFF2-40B4-BE49-F238E27FC236}">
                <a16:creationId xmlns:a16="http://schemas.microsoft.com/office/drawing/2014/main" id="{73C1F464-111F-0887-4BE4-E21B20EB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44831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igma ">
            <a:extLst>
              <a:ext uri="{FF2B5EF4-FFF2-40B4-BE49-F238E27FC236}">
                <a16:creationId xmlns:a16="http://schemas.microsoft.com/office/drawing/2014/main" id="{07E5B3A0-DA8A-1A2A-83A4-12D81A2BF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541187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6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B54551-20F4-BC8D-1F94-567CA0B31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A466BC-6013-79A5-3650-133A4A18A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B47251-97C7-5A40-00AF-190B69CF5F62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59E0E-F508-9038-2022-D524C4F2C98A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Business Value – Template</a:t>
            </a: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C24E78ED-E5E9-8B8E-8FA5-C300E4A29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685508"/>
              </p:ext>
            </p:extLst>
          </p:nvPr>
        </p:nvGraphicFramePr>
        <p:xfrm>
          <a:off x="232500" y="1024432"/>
          <a:ext cx="11727001" cy="51679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3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901">
                  <a:extLst>
                    <a:ext uri="{9D8B030D-6E8A-4147-A177-3AD203B41FA5}">
                      <a16:colId xmlns:a16="http://schemas.microsoft.com/office/drawing/2014/main" val="1942952530"/>
                    </a:ext>
                  </a:extLst>
                </a:gridCol>
              </a:tblGrid>
              <a:tr h="5024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Sub‑Criteria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Weight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Description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Score (1-5)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Weighted Score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Revenue Growth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Cost Efficiency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Risk Reduction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Experience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Total Business Value</a:t>
                      </a: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b="1" dirty="0">
                        <a:solidFill>
                          <a:srgbClr val="493996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 b="1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 b="1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400" b="1" dirty="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45651"/>
                  </a:ext>
                </a:extLst>
              </a:tr>
            </a:tbl>
          </a:graphicData>
        </a:graphic>
      </p:graphicFrame>
      <p:pic>
        <p:nvPicPr>
          <p:cNvPr id="4" name="Picture 2" descr="Revenue ">
            <a:extLst>
              <a:ext uri="{FF2B5EF4-FFF2-40B4-BE49-F238E27FC236}">
                <a16:creationId xmlns:a16="http://schemas.microsoft.com/office/drawing/2014/main" id="{159A3B6E-2583-843F-DA5E-D494BC8C6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16979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fficient ">
            <a:extLst>
              <a:ext uri="{FF2B5EF4-FFF2-40B4-BE49-F238E27FC236}">
                <a16:creationId xmlns:a16="http://schemas.microsoft.com/office/drawing/2014/main" id="{355AF838-59CC-1D5C-806C-8F22BC040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265086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w performance ">
            <a:hlinkClick r:id="rId4" tooltip="Low performance"/>
            <a:extLst>
              <a:ext uri="{FF2B5EF4-FFF2-40B4-BE49-F238E27FC236}">
                <a16:creationId xmlns:a16="http://schemas.microsoft.com/office/drawing/2014/main" id="{598AADE7-DCDB-E681-06A9-D37B6372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352833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view ">
            <a:extLst>
              <a:ext uri="{FF2B5EF4-FFF2-40B4-BE49-F238E27FC236}">
                <a16:creationId xmlns:a16="http://schemas.microsoft.com/office/drawing/2014/main" id="{1FF1699A-99F5-1DA3-D9F9-74CCC1392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448310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igma ">
            <a:extLst>
              <a:ext uri="{FF2B5EF4-FFF2-40B4-BE49-F238E27FC236}">
                <a16:creationId xmlns:a16="http://schemas.microsoft.com/office/drawing/2014/main" id="{20C324DF-8FC1-079C-60E8-B6EA4ADD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541187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3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F4EE57-1817-C6D1-DB8C-6D95EA202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33D242-F69B-790D-6527-CD3CC6F1E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077647-02EB-584E-F3C3-F491FB2E0250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575AE-2844-A500-62E9-99CA2CE51CE4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Feasibility Assessment - Guidance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1F3AF9E-FC76-2F21-D338-835FEDA18718}"/>
              </a:ext>
            </a:extLst>
          </p:cNvPr>
          <p:cNvSpPr/>
          <p:nvPr/>
        </p:nvSpPr>
        <p:spPr>
          <a:xfrm>
            <a:off x="83821" y="1184693"/>
            <a:ext cx="12024359" cy="1586866"/>
          </a:xfrm>
          <a:custGeom>
            <a:avLst/>
            <a:gdLst>
              <a:gd name="connsiteX0" fmla="*/ 9147259 w 12024359"/>
              <a:gd name="connsiteY0" fmla="*/ 0 h 1586866"/>
              <a:gd name="connsiteX1" fmla="*/ 11958234 w 12024359"/>
              <a:gd name="connsiteY1" fmla="*/ 0 h 1586866"/>
              <a:gd name="connsiteX2" fmla="*/ 12024359 w 12024359"/>
              <a:gd name="connsiteY2" fmla="*/ 66125 h 1586866"/>
              <a:gd name="connsiteX3" fmla="*/ 12024359 w 12024359"/>
              <a:gd name="connsiteY3" fmla="*/ 1520741 h 1586866"/>
              <a:gd name="connsiteX4" fmla="*/ 11958234 w 12024359"/>
              <a:gd name="connsiteY4" fmla="*/ 1586866 h 1586866"/>
              <a:gd name="connsiteX5" fmla="*/ 9147259 w 12024359"/>
              <a:gd name="connsiteY5" fmla="*/ 1586866 h 1586866"/>
              <a:gd name="connsiteX6" fmla="*/ 9081134 w 12024359"/>
              <a:gd name="connsiteY6" fmla="*/ 1520741 h 1586866"/>
              <a:gd name="connsiteX7" fmla="*/ 9081134 w 12024359"/>
              <a:gd name="connsiteY7" fmla="*/ 66125 h 1586866"/>
              <a:gd name="connsiteX8" fmla="*/ 9147259 w 12024359"/>
              <a:gd name="connsiteY8" fmla="*/ 0 h 1586866"/>
              <a:gd name="connsiteX9" fmla="*/ 6120214 w 12024359"/>
              <a:gd name="connsiteY9" fmla="*/ 0 h 1586866"/>
              <a:gd name="connsiteX10" fmla="*/ 8931189 w 12024359"/>
              <a:gd name="connsiteY10" fmla="*/ 0 h 1586866"/>
              <a:gd name="connsiteX11" fmla="*/ 8997314 w 12024359"/>
              <a:gd name="connsiteY11" fmla="*/ 66125 h 1586866"/>
              <a:gd name="connsiteX12" fmla="*/ 8997314 w 12024359"/>
              <a:gd name="connsiteY12" fmla="*/ 1520741 h 1586866"/>
              <a:gd name="connsiteX13" fmla="*/ 8931189 w 12024359"/>
              <a:gd name="connsiteY13" fmla="*/ 1586866 h 1586866"/>
              <a:gd name="connsiteX14" fmla="*/ 6120214 w 12024359"/>
              <a:gd name="connsiteY14" fmla="*/ 1586866 h 1586866"/>
              <a:gd name="connsiteX15" fmla="*/ 6054089 w 12024359"/>
              <a:gd name="connsiteY15" fmla="*/ 1520741 h 1586866"/>
              <a:gd name="connsiteX16" fmla="*/ 6054089 w 12024359"/>
              <a:gd name="connsiteY16" fmla="*/ 66125 h 1586866"/>
              <a:gd name="connsiteX17" fmla="*/ 6120214 w 12024359"/>
              <a:gd name="connsiteY17" fmla="*/ 0 h 1586866"/>
              <a:gd name="connsiteX18" fmla="*/ 3093169 w 12024359"/>
              <a:gd name="connsiteY18" fmla="*/ 0 h 1586866"/>
              <a:gd name="connsiteX19" fmla="*/ 5904144 w 12024359"/>
              <a:gd name="connsiteY19" fmla="*/ 0 h 1586866"/>
              <a:gd name="connsiteX20" fmla="*/ 5970269 w 12024359"/>
              <a:gd name="connsiteY20" fmla="*/ 66125 h 1586866"/>
              <a:gd name="connsiteX21" fmla="*/ 5970269 w 12024359"/>
              <a:gd name="connsiteY21" fmla="*/ 1520741 h 1586866"/>
              <a:gd name="connsiteX22" fmla="*/ 5904144 w 12024359"/>
              <a:gd name="connsiteY22" fmla="*/ 1586866 h 1586866"/>
              <a:gd name="connsiteX23" fmla="*/ 3093169 w 12024359"/>
              <a:gd name="connsiteY23" fmla="*/ 1586866 h 1586866"/>
              <a:gd name="connsiteX24" fmla="*/ 3027044 w 12024359"/>
              <a:gd name="connsiteY24" fmla="*/ 1520741 h 1586866"/>
              <a:gd name="connsiteX25" fmla="*/ 3027044 w 12024359"/>
              <a:gd name="connsiteY25" fmla="*/ 66125 h 1586866"/>
              <a:gd name="connsiteX26" fmla="*/ 3093169 w 12024359"/>
              <a:gd name="connsiteY26" fmla="*/ 0 h 1586866"/>
              <a:gd name="connsiteX27" fmla="*/ 66124 w 12024359"/>
              <a:gd name="connsiteY27" fmla="*/ 0 h 1586866"/>
              <a:gd name="connsiteX28" fmla="*/ 2877100 w 12024359"/>
              <a:gd name="connsiteY28" fmla="*/ 0 h 1586866"/>
              <a:gd name="connsiteX29" fmla="*/ 2943224 w 12024359"/>
              <a:gd name="connsiteY29" fmla="*/ 66125 h 1586866"/>
              <a:gd name="connsiteX30" fmla="*/ 2943224 w 12024359"/>
              <a:gd name="connsiteY30" fmla="*/ 1520741 h 1586866"/>
              <a:gd name="connsiteX31" fmla="*/ 2877100 w 12024359"/>
              <a:gd name="connsiteY31" fmla="*/ 1586866 h 1586866"/>
              <a:gd name="connsiteX32" fmla="*/ 66124 w 12024359"/>
              <a:gd name="connsiteY32" fmla="*/ 1586866 h 1586866"/>
              <a:gd name="connsiteX33" fmla="*/ 0 w 12024359"/>
              <a:gd name="connsiteY33" fmla="*/ 1520741 h 1586866"/>
              <a:gd name="connsiteX34" fmla="*/ 0 w 12024359"/>
              <a:gd name="connsiteY34" fmla="*/ 66125 h 1586866"/>
              <a:gd name="connsiteX35" fmla="*/ 66124 w 12024359"/>
              <a:gd name="connsiteY35" fmla="*/ 0 h 158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024359" h="1586866">
                <a:moveTo>
                  <a:pt x="9147259" y="0"/>
                </a:moveTo>
                <a:lnTo>
                  <a:pt x="11958234" y="0"/>
                </a:lnTo>
                <a:cubicBezTo>
                  <a:pt x="11994754" y="0"/>
                  <a:pt x="12024359" y="29605"/>
                  <a:pt x="12024359" y="66125"/>
                </a:cubicBezTo>
                <a:lnTo>
                  <a:pt x="12024359" y="1520741"/>
                </a:lnTo>
                <a:cubicBezTo>
                  <a:pt x="12024359" y="1557261"/>
                  <a:pt x="11994754" y="1586866"/>
                  <a:pt x="11958234" y="1586866"/>
                </a:cubicBezTo>
                <a:lnTo>
                  <a:pt x="9147259" y="1586866"/>
                </a:lnTo>
                <a:cubicBezTo>
                  <a:pt x="9110739" y="1586866"/>
                  <a:pt x="9081134" y="1557261"/>
                  <a:pt x="9081134" y="1520741"/>
                </a:cubicBezTo>
                <a:lnTo>
                  <a:pt x="9081134" y="66125"/>
                </a:lnTo>
                <a:cubicBezTo>
                  <a:pt x="9081134" y="29605"/>
                  <a:pt x="9110739" y="0"/>
                  <a:pt x="9147259" y="0"/>
                </a:cubicBezTo>
                <a:close/>
                <a:moveTo>
                  <a:pt x="6120214" y="0"/>
                </a:moveTo>
                <a:lnTo>
                  <a:pt x="8931189" y="0"/>
                </a:lnTo>
                <a:cubicBezTo>
                  <a:pt x="8967709" y="0"/>
                  <a:pt x="8997314" y="29605"/>
                  <a:pt x="8997314" y="66125"/>
                </a:cubicBezTo>
                <a:lnTo>
                  <a:pt x="8997314" y="1520741"/>
                </a:lnTo>
                <a:cubicBezTo>
                  <a:pt x="8997314" y="1557261"/>
                  <a:pt x="8967709" y="1586866"/>
                  <a:pt x="8931189" y="1586866"/>
                </a:cubicBezTo>
                <a:lnTo>
                  <a:pt x="6120214" y="1586866"/>
                </a:lnTo>
                <a:cubicBezTo>
                  <a:pt x="6083694" y="1586866"/>
                  <a:pt x="6054089" y="1557261"/>
                  <a:pt x="6054089" y="1520741"/>
                </a:cubicBezTo>
                <a:lnTo>
                  <a:pt x="6054089" y="66125"/>
                </a:lnTo>
                <a:cubicBezTo>
                  <a:pt x="6054089" y="29605"/>
                  <a:pt x="6083694" y="0"/>
                  <a:pt x="6120214" y="0"/>
                </a:cubicBezTo>
                <a:close/>
                <a:moveTo>
                  <a:pt x="3093169" y="0"/>
                </a:moveTo>
                <a:lnTo>
                  <a:pt x="5904144" y="0"/>
                </a:lnTo>
                <a:cubicBezTo>
                  <a:pt x="5940664" y="0"/>
                  <a:pt x="5970269" y="29605"/>
                  <a:pt x="5970269" y="66125"/>
                </a:cubicBezTo>
                <a:lnTo>
                  <a:pt x="5970269" y="1520741"/>
                </a:lnTo>
                <a:cubicBezTo>
                  <a:pt x="5970269" y="1557261"/>
                  <a:pt x="5940664" y="1586866"/>
                  <a:pt x="5904144" y="1586866"/>
                </a:cubicBezTo>
                <a:lnTo>
                  <a:pt x="3093169" y="1586866"/>
                </a:lnTo>
                <a:cubicBezTo>
                  <a:pt x="3056649" y="1586866"/>
                  <a:pt x="3027044" y="1557261"/>
                  <a:pt x="3027044" y="1520741"/>
                </a:cubicBezTo>
                <a:lnTo>
                  <a:pt x="3027044" y="66125"/>
                </a:lnTo>
                <a:cubicBezTo>
                  <a:pt x="3027044" y="29605"/>
                  <a:pt x="3056649" y="0"/>
                  <a:pt x="3093169" y="0"/>
                </a:cubicBezTo>
                <a:close/>
                <a:moveTo>
                  <a:pt x="66124" y="0"/>
                </a:moveTo>
                <a:lnTo>
                  <a:pt x="2877100" y="0"/>
                </a:lnTo>
                <a:cubicBezTo>
                  <a:pt x="2913619" y="0"/>
                  <a:pt x="2943224" y="29605"/>
                  <a:pt x="2943224" y="66125"/>
                </a:cubicBezTo>
                <a:lnTo>
                  <a:pt x="2943224" y="1520741"/>
                </a:lnTo>
                <a:cubicBezTo>
                  <a:pt x="2943224" y="1557261"/>
                  <a:pt x="2913619" y="1586866"/>
                  <a:pt x="2877100" y="1586866"/>
                </a:cubicBezTo>
                <a:lnTo>
                  <a:pt x="66124" y="1586866"/>
                </a:lnTo>
                <a:cubicBezTo>
                  <a:pt x="29605" y="1586866"/>
                  <a:pt x="0" y="1557261"/>
                  <a:pt x="0" y="1520741"/>
                </a:cubicBezTo>
                <a:lnTo>
                  <a:pt x="0" y="66125"/>
                </a:lnTo>
                <a:cubicBezTo>
                  <a:pt x="0" y="29605"/>
                  <a:pt x="29605" y="0"/>
                  <a:pt x="66124" y="0"/>
                </a:cubicBezTo>
                <a:close/>
              </a:path>
            </a:pathLst>
          </a:custGeom>
          <a:gradFill flip="none" rotWithShape="1">
            <a:gsLst>
              <a:gs pos="0">
                <a:srgbClr val="A6A2D3">
                  <a:tint val="66000"/>
                  <a:satMod val="160000"/>
                </a:srgbClr>
              </a:gs>
              <a:gs pos="50000">
                <a:srgbClr val="A6A2D3">
                  <a:tint val="44500"/>
                  <a:satMod val="160000"/>
                </a:srgbClr>
              </a:gs>
              <a:gs pos="100000">
                <a:srgbClr val="A6A2D3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">
            <a:solidFill>
              <a:srgbClr val="E5EFF8"/>
            </a:solidFill>
            <a:prstDash val="solid"/>
          </a:ln>
        </p:spPr>
        <p:txBody>
          <a:bodyPr wrap="square">
            <a:noAutofit/>
          </a:bodyPr>
          <a:lstStyle/>
          <a:p>
            <a:endParaRPr/>
          </a:p>
        </p:txBody>
      </p:sp>
      <p:sp>
        <p:nvSpPr>
          <p:cNvPr id="48" name="Text 2">
            <a:extLst>
              <a:ext uri="{FF2B5EF4-FFF2-40B4-BE49-F238E27FC236}">
                <a16:creationId xmlns:a16="http://schemas.microsoft.com/office/drawing/2014/main" id="{C74154FC-AD32-1973-C2BF-3EF1481B2F40}"/>
              </a:ext>
            </a:extLst>
          </p:cNvPr>
          <p:cNvSpPr/>
          <p:nvPr/>
        </p:nvSpPr>
        <p:spPr>
          <a:xfrm>
            <a:off x="83820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Data Readiness</a:t>
            </a:r>
          </a:p>
        </p:txBody>
      </p:sp>
      <p:sp>
        <p:nvSpPr>
          <p:cNvPr id="49" name="Text 2">
            <a:extLst>
              <a:ext uri="{FF2B5EF4-FFF2-40B4-BE49-F238E27FC236}">
                <a16:creationId xmlns:a16="http://schemas.microsoft.com/office/drawing/2014/main" id="{1C3EE08E-7FCA-E63D-2F35-9019C31C2CD5}"/>
              </a:ext>
            </a:extLst>
          </p:cNvPr>
          <p:cNvSpPr/>
          <p:nvPr/>
        </p:nvSpPr>
        <p:spPr>
          <a:xfrm>
            <a:off x="3111247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Technology Readiness</a:t>
            </a:r>
          </a:p>
        </p:txBody>
      </p:sp>
      <p:sp>
        <p:nvSpPr>
          <p:cNvPr id="50" name="Text 2">
            <a:extLst>
              <a:ext uri="{FF2B5EF4-FFF2-40B4-BE49-F238E27FC236}">
                <a16:creationId xmlns:a16="http://schemas.microsoft.com/office/drawing/2014/main" id="{E74B4CB3-2FA2-61C6-06DE-0EFAED51CD82}"/>
              </a:ext>
            </a:extLst>
          </p:cNvPr>
          <p:cNvSpPr/>
          <p:nvPr/>
        </p:nvSpPr>
        <p:spPr>
          <a:xfrm>
            <a:off x="6137148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Talent &amp; Skills</a:t>
            </a:r>
          </a:p>
        </p:txBody>
      </p:sp>
      <p:sp>
        <p:nvSpPr>
          <p:cNvPr id="51" name="Text 2">
            <a:extLst>
              <a:ext uri="{FF2B5EF4-FFF2-40B4-BE49-F238E27FC236}">
                <a16:creationId xmlns:a16="http://schemas.microsoft.com/office/drawing/2014/main" id="{8267D869-3B2A-24A5-8BEB-C173484A57A5}"/>
              </a:ext>
            </a:extLst>
          </p:cNvPr>
          <p:cNvSpPr/>
          <p:nvPr/>
        </p:nvSpPr>
        <p:spPr>
          <a:xfrm>
            <a:off x="9163049" y="2203869"/>
            <a:ext cx="294513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b="1">
                <a:solidFill>
                  <a:srgbClr val="030A18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Time to Value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DC9353C-4B99-A0E1-2ADA-D45FAD6485C0}"/>
              </a:ext>
            </a:extLst>
          </p:cNvPr>
          <p:cNvCxnSpPr>
            <a:cxnSpLocks/>
          </p:cNvCxnSpPr>
          <p:nvPr/>
        </p:nvCxnSpPr>
        <p:spPr>
          <a:xfrm>
            <a:off x="3048000" y="3038475"/>
            <a:ext cx="0" cy="2657475"/>
          </a:xfrm>
          <a:prstGeom prst="line">
            <a:avLst/>
          </a:prstGeom>
          <a:ln w="28575"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B884615-C319-0F16-126B-6C9BDBABB681}"/>
              </a:ext>
            </a:extLst>
          </p:cNvPr>
          <p:cNvCxnSpPr>
            <a:cxnSpLocks/>
          </p:cNvCxnSpPr>
          <p:nvPr/>
        </p:nvCxnSpPr>
        <p:spPr>
          <a:xfrm>
            <a:off x="6096000" y="3038475"/>
            <a:ext cx="0" cy="2657475"/>
          </a:xfrm>
          <a:prstGeom prst="line">
            <a:avLst/>
          </a:prstGeom>
          <a:ln w="28575"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4602B1BA-D3A3-4E8A-009E-65FBC9EB9500}"/>
              </a:ext>
            </a:extLst>
          </p:cNvPr>
          <p:cNvSpPr txBox="1"/>
          <p:nvPr/>
        </p:nvSpPr>
        <p:spPr>
          <a:xfrm>
            <a:off x="0" y="3625810"/>
            <a:ext cx="302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Assess data availability, quality and accessibility to verify readiness.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E35D044-2AE0-1500-B1E0-B5C23032FC26}"/>
              </a:ext>
            </a:extLst>
          </p:cNvPr>
          <p:cNvCxnSpPr>
            <a:cxnSpLocks/>
          </p:cNvCxnSpPr>
          <p:nvPr/>
        </p:nvCxnSpPr>
        <p:spPr>
          <a:xfrm>
            <a:off x="9144000" y="3038475"/>
            <a:ext cx="0" cy="2657475"/>
          </a:xfrm>
          <a:prstGeom prst="line">
            <a:avLst/>
          </a:prstGeom>
          <a:ln w="28575">
            <a:solidFill>
              <a:srgbClr val="49399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ED9B25C-A3EB-C7CF-5EC3-D147561A6866}"/>
              </a:ext>
            </a:extLst>
          </p:cNvPr>
          <p:cNvSpPr txBox="1"/>
          <p:nvPr/>
        </p:nvSpPr>
        <p:spPr>
          <a:xfrm>
            <a:off x="3027429" y="3625810"/>
            <a:ext cx="302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Evaluate infrastructure, APIs and platform maturity for smooth integration.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ABB68-DA37-C354-858F-3BF454738BF1}"/>
              </a:ext>
            </a:extLst>
          </p:cNvPr>
          <p:cNvSpPr txBox="1"/>
          <p:nvPr/>
        </p:nvSpPr>
        <p:spPr>
          <a:xfrm>
            <a:off x="6135624" y="3625810"/>
            <a:ext cx="30289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Determine if skilled resources or partners are available to deliver the solution.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81B71-4DE2-2C57-9DB6-7E3106F250DF}"/>
              </a:ext>
            </a:extLst>
          </p:cNvPr>
          <p:cNvSpPr txBox="1"/>
          <p:nvPr/>
        </p:nvSpPr>
        <p:spPr>
          <a:xfrm>
            <a:off x="9144000" y="3625810"/>
            <a:ext cx="302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Estimate the time to achieve tangible benefits – aim for under 12 months.</a:t>
            </a:r>
          </a:p>
        </p:txBody>
      </p:sp>
      <p:pic>
        <p:nvPicPr>
          <p:cNvPr id="5122" name="Picture 2" descr="Database ">
            <a:hlinkClick r:id="rId2" tooltip="Database"/>
            <a:extLst>
              <a:ext uri="{FF2B5EF4-FFF2-40B4-BE49-F238E27FC236}">
                <a16:creationId xmlns:a16="http://schemas.microsoft.com/office/drawing/2014/main" id="{A2EBBC3B-92EC-87FD-DC05-34C36395B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585" y="147194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ata ">
            <a:hlinkClick r:id="rId4" tooltip="Data"/>
            <a:extLst>
              <a:ext uri="{FF2B5EF4-FFF2-40B4-BE49-F238E27FC236}">
                <a16:creationId xmlns:a16="http://schemas.microsoft.com/office/drawing/2014/main" id="{13A043DA-2946-EED6-544F-FBCD12974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41" y="301118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latform ">
            <a:hlinkClick r:id="rId6" tooltip="Platform"/>
            <a:extLst>
              <a:ext uri="{FF2B5EF4-FFF2-40B4-BE49-F238E27FC236}">
                <a16:creationId xmlns:a16="http://schemas.microsoft.com/office/drawing/2014/main" id="{530F757A-E5B8-D45F-BCCB-8840EC33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12" y="1469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echnology ">
            <a:extLst>
              <a:ext uri="{FF2B5EF4-FFF2-40B4-BE49-F238E27FC236}">
                <a16:creationId xmlns:a16="http://schemas.microsoft.com/office/drawing/2014/main" id="{A219F21F-C170-E9F8-3162-98EC701D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03" y="301118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lf Confidence ">
            <a:extLst>
              <a:ext uri="{FF2B5EF4-FFF2-40B4-BE49-F238E27FC236}">
                <a16:creationId xmlns:a16="http://schemas.microsoft.com/office/drawing/2014/main" id="{8B9A78B4-C2FD-BF9D-4A68-A59FD147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98" y="1469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encil ">
            <a:extLst>
              <a:ext uri="{FF2B5EF4-FFF2-40B4-BE49-F238E27FC236}">
                <a16:creationId xmlns:a16="http://schemas.microsoft.com/office/drawing/2014/main" id="{599A26E3-8B52-5E90-0D69-2185E27BD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298" y="301118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Time left ">
            <a:extLst>
              <a:ext uri="{FF2B5EF4-FFF2-40B4-BE49-F238E27FC236}">
                <a16:creationId xmlns:a16="http://schemas.microsoft.com/office/drawing/2014/main" id="{294A8C3F-6FE6-D52A-5A0D-73141D790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4" y="3011185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Value ">
            <a:extLst>
              <a:ext uri="{FF2B5EF4-FFF2-40B4-BE49-F238E27FC236}">
                <a16:creationId xmlns:a16="http://schemas.microsoft.com/office/drawing/2014/main" id="{4CFA97DB-47EC-EDFC-2CE8-08AC7893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74" y="146935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49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DD2481-9D70-73B1-E362-09F5528F9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6B2A5E-5461-D9DF-9EF0-4173443E7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8353F5-7020-3E05-5D1F-4E124E53FCF1}"/>
              </a:ext>
            </a:extLst>
          </p:cNvPr>
          <p:cNvSpPr txBox="1"/>
          <p:nvPr/>
        </p:nvSpPr>
        <p:spPr>
          <a:xfrm>
            <a:off x="10707624" y="6400800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>
                <a:latin typeface="Microsoft Sans Serif" panose="020B0604020202020204" pitchFamily="34" charset="0"/>
                <a:cs typeface="Microsoft Sans Serif" panose="020B0604020202020204" pitchFamily="34" charset="0"/>
              </a:rPr>
              <a:t>orbys360.com</a:t>
            </a:r>
            <a:endParaRPr lang="en-US" sz="140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983795-2BCC-D5CC-0CCD-A008CE8252D9}"/>
              </a:ext>
            </a:extLst>
          </p:cNvPr>
          <p:cNvSpPr txBox="1"/>
          <p:nvPr/>
        </p:nvSpPr>
        <p:spPr>
          <a:xfrm>
            <a:off x="186182" y="44451"/>
            <a:ext cx="94832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Microsoft Sans Serif"/>
                <a:ea typeface="Microsoft Sans Serif"/>
                <a:cs typeface="Microsoft Sans Serif"/>
              </a:rPr>
              <a:t>Business Value – Example</a:t>
            </a:r>
          </a:p>
        </p:txBody>
      </p:sp>
      <p:graphicFrame>
        <p:nvGraphicFramePr>
          <p:cNvPr id="3" name="Table 0">
            <a:extLst>
              <a:ext uri="{FF2B5EF4-FFF2-40B4-BE49-F238E27FC236}">
                <a16:creationId xmlns:a16="http://schemas.microsoft.com/office/drawing/2014/main" id="{54136A8F-A20F-F575-01E9-A611F1145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169"/>
              </p:ext>
            </p:extLst>
          </p:nvPr>
        </p:nvGraphicFramePr>
        <p:xfrm>
          <a:off x="232500" y="1024432"/>
          <a:ext cx="11727001" cy="51679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3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1901">
                  <a:extLst>
                    <a:ext uri="{9D8B030D-6E8A-4147-A177-3AD203B41FA5}">
                      <a16:colId xmlns:a16="http://schemas.microsoft.com/office/drawing/2014/main" val="1942952530"/>
                    </a:ext>
                  </a:extLst>
                </a:gridCol>
              </a:tblGrid>
              <a:tr h="50243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Sub‑Criteria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Weight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Description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Example Score</a:t>
                      </a: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Weighted Score</a:t>
                      </a:r>
                      <a:endParaRPr lang="en-US"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 anchor="ctr">
                    <a:solidFill>
                      <a:srgbClr val="493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Data Readiness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Clean, structured and accessible data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0.40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Technology Readiness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Platform available, integration possible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0.50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Talent &amp; Skills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Available internal expertise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0.15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Time to Value</a:t>
                      </a:r>
                      <a:endParaRPr lang="en-US" sz="1400" b="1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5%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Expected ROI within 9 months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4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>
                          <a:solidFill>
                            <a:srgbClr val="030A18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0.20</a:t>
                      </a:r>
                      <a:endParaRPr lang="en-US" sz="140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095">
                <a:tc>
                  <a:txBody>
                    <a:bodyPr/>
                    <a:lstStyle/>
                    <a:p>
                      <a:pPr marL="0" indent="628650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Total Feasibility</a:t>
                      </a: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30%</a:t>
                      </a:r>
                      <a:endParaRPr lang="en-US" sz="140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>
                          <a:solidFill>
                            <a:srgbClr val="493996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1.25 / 1.5</a:t>
                      </a:r>
                      <a:endParaRPr lang="en-US" sz="1400">
                        <a:solidFill>
                          <a:srgbClr val="493996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solidFill>
                      <a:srgbClr val="C2BF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345651"/>
                  </a:ext>
                </a:extLst>
              </a:tr>
            </a:tbl>
          </a:graphicData>
        </a:graphic>
      </p:graphicFrame>
      <p:pic>
        <p:nvPicPr>
          <p:cNvPr id="10" name="Picture 2" descr="Sigma ">
            <a:extLst>
              <a:ext uri="{FF2B5EF4-FFF2-40B4-BE49-F238E27FC236}">
                <a16:creationId xmlns:a16="http://schemas.microsoft.com/office/drawing/2014/main" id="{30297871-9440-64C7-C7B9-02BE1D687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541187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atabase ">
            <a:hlinkClick r:id="rId3" tooltip="Database"/>
            <a:extLst>
              <a:ext uri="{FF2B5EF4-FFF2-40B4-BE49-F238E27FC236}">
                <a16:creationId xmlns:a16="http://schemas.microsoft.com/office/drawing/2014/main" id="{2448F9EA-7F81-9CFB-DAC3-9551ABF78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171324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Platform ">
            <a:hlinkClick r:id="rId5" tooltip="Platform"/>
            <a:extLst>
              <a:ext uri="{FF2B5EF4-FFF2-40B4-BE49-F238E27FC236}">
                <a16:creationId xmlns:a16="http://schemas.microsoft.com/office/drawing/2014/main" id="{34CAD781-161F-1B8E-F3D5-26AAD031D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263065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elf Confidence ">
            <a:extLst>
              <a:ext uri="{FF2B5EF4-FFF2-40B4-BE49-F238E27FC236}">
                <a16:creationId xmlns:a16="http://schemas.microsoft.com/office/drawing/2014/main" id="{4F84BF33-ADA8-19F2-597D-5AF6CE6BC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356643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Value ">
            <a:extLst>
              <a:ext uri="{FF2B5EF4-FFF2-40B4-BE49-F238E27FC236}">
                <a16:creationId xmlns:a16="http://schemas.microsoft.com/office/drawing/2014/main" id="{CBA9EA42-7599-6976-1045-E86151836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9" y="447609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31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98faed-b2c7-42af-a138-f68585fd35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78D71EB2737744856734330DEBC565" ma:contentTypeVersion="5" ma:contentTypeDescription="Create a new document." ma:contentTypeScope="" ma:versionID="dfdb3cd98b7fef5bfea5d136c2a8d05b">
  <xsd:schema xmlns:xsd="http://www.w3.org/2001/XMLSchema" xmlns:xs="http://www.w3.org/2001/XMLSchema" xmlns:p="http://schemas.microsoft.com/office/2006/metadata/properties" xmlns:ns3="ce98faed-b2c7-42af-a138-f68585fd3510" targetNamespace="http://schemas.microsoft.com/office/2006/metadata/properties" ma:root="true" ma:fieldsID="7d0da2dfe4d62bdbfc4783eb260f8766" ns3:_="">
    <xsd:import namespace="ce98faed-b2c7-42af-a138-f68585fd351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8faed-b2c7-42af-a138-f68585fd351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492D6E-FE87-4D54-A1C7-1229CAB284E2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ce98faed-b2c7-42af-a138-f68585fd3510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D2D9CBD-8B22-413C-AA7C-0AF455BEA6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581877-89FB-423F-817F-A896F70BF766}">
  <ds:schemaRefs>
    <ds:schemaRef ds:uri="ce98faed-b2c7-42af-a138-f68585fd35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 Use Case Capture Form</Template>
  <TotalTime>0</TotalTime>
  <Words>1027</Words>
  <Application>Microsoft Office PowerPoint</Application>
  <PresentationFormat>Widescreen</PresentationFormat>
  <Paragraphs>310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Pranav Kaushik</dc:creator>
  <cp:lastModifiedBy>Neeraj Shrigiri</cp:lastModifiedBy>
  <cp:revision>3</cp:revision>
  <dcterms:created xsi:type="dcterms:W3CDTF">2025-10-21T05:49:54Z</dcterms:created>
  <dcterms:modified xsi:type="dcterms:W3CDTF">2026-01-01T15:08:55Z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0x010100BE78D71EB2737744856734330DEBC565</vt:lpwstr>
  </property>
</Properties>
</file>